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9" r:id="rId3"/>
    <p:sldId id="260" r:id="rId4"/>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6" autoAdjust="0"/>
    <p:restoredTop sz="94660"/>
  </p:normalViewPr>
  <p:slideViewPr>
    <p:cSldViewPr snapToGrid="0">
      <p:cViewPr varScale="1">
        <p:scale>
          <a:sx n="74" d="100"/>
          <a:sy n="74" d="100"/>
        </p:scale>
        <p:origin x="21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369132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185662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149315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782" y="2834640"/>
            <a:ext cx="583419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9565" y="5120640"/>
            <a:ext cx="480463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3221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787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3188" y="2103120"/>
            <a:ext cx="298573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4838" y="2103120"/>
            <a:ext cx="298573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226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3671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74756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72864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153875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352200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301430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195605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329157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381298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2A38C6-B472-4B75-8250-941F848EC583}" type="datetimeFigureOut">
              <a:rPr kumimoji="1" lang="ja-JP" altLang="en-US" smtClean="0"/>
              <a:t>2024/9/4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102317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32A38C6-B472-4B75-8250-941F848EC583}" type="datetimeFigureOut">
              <a:rPr kumimoji="1" lang="ja-JP" altLang="en-US" smtClean="0"/>
              <a:t>2024/9/4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D5DE3D6-D52A-41D4-94CF-35354E16CB68}" type="slidenum">
              <a:rPr kumimoji="1" lang="ja-JP" altLang="en-US" smtClean="0"/>
              <a:t>‹#›</a:t>
            </a:fld>
            <a:endParaRPr kumimoji="1" lang="ja-JP" altLang="en-US"/>
          </a:p>
        </p:txBody>
      </p:sp>
    </p:spTree>
    <p:extLst>
      <p:ext uri="{BB962C8B-B14F-4D97-AF65-F5344CB8AC3E}">
        <p14:creationId xmlns:p14="http://schemas.microsoft.com/office/powerpoint/2010/main" val="2895112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930614" y="462086"/>
            <a:ext cx="3156171" cy="481091"/>
          </a:xfrm>
          <a:prstGeom prst="rect">
            <a:avLst/>
          </a:prstGeom>
        </p:spPr>
      </p:pic>
      <p:sp>
        <p:nvSpPr>
          <p:cNvPr id="2" name="Holder 2"/>
          <p:cNvSpPr>
            <a:spLocks noGrp="1"/>
          </p:cNvSpPr>
          <p:nvPr>
            <p:ph type="title"/>
          </p:nvPr>
        </p:nvSpPr>
        <p:spPr>
          <a:xfrm>
            <a:off x="343188" y="365760"/>
            <a:ext cx="617738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3188" y="2103120"/>
            <a:ext cx="617738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3680" y="8503920"/>
            <a:ext cx="219640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3188" y="8503920"/>
            <a:ext cx="157866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9/4/2024</a:t>
            </a:fld>
            <a:endParaRPr lang="en-US"/>
          </a:p>
        </p:txBody>
      </p:sp>
      <p:sp>
        <p:nvSpPr>
          <p:cNvPr id="6" name="Holder 6"/>
          <p:cNvSpPr>
            <a:spLocks noGrp="1"/>
          </p:cNvSpPr>
          <p:nvPr>
            <p:ph type="sldNum" sz="quarter" idx="7"/>
          </p:nvPr>
        </p:nvSpPr>
        <p:spPr>
          <a:xfrm>
            <a:off x="4941910" y="8503920"/>
            <a:ext cx="157866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0807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bodyStyle>
    <p:other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oaaa@deluxe.ocn.ne.jp"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a:extLst>
              <a:ext uri="{FF2B5EF4-FFF2-40B4-BE49-F238E27FC236}">
                <a16:creationId xmlns:a16="http://schemas.microsoft.com/office/drawing/2014/main" id="{7FA58F0D-4577-7D74-AFE7-54E39C34F2BD}"/>
              </a:ext>
            </a:extLst>
          </p:cNvPr>
          <p:cNvPicPr>
            <a:picLocks noChangeAspect="1"/>
          </p:cNvPicPr>
          <p:nvPr/>
        </p:nvPicPr>
        <p:blipFill>
          <a:blip r:embed="rId2" cstate="print"/>
          <a:stretch>
            <a:fillRect/>
          </a:stretch>
        </p:blipFill>
        <p:spPr>
          <a:xfrm>
            <a:off x="1676212" y="109305"/>
            <a:ext cx="3505200" cy="561975"/>
          </a:xfrm>
          <a:prstGeom prst="rect">
            <a:avLst/>
          </a:prstGeom>
        </p:spPr>
      </p:pic>
      <p:pic>
        <p:nvPicPr>
          <p:cNvPr id="7" name="図 6">
            <a:extLst>
              <a:ext uri="{FF2B5EF4-FFF2-40B4-BE49-F238E27FC236}">
                <a16:creationId xmlns:a16="http://schemas.microsoft.com/office/drawing/2014/main" id="{19D8332B-E5AD-8FF0-13B7-57B2A53B95E5}"/>
              </a:ext>
            </a:extLst>
          </p:cNvPr>
          <p:cNvPicPr>
            <a:picLocks noChangeAspect="1"/>
          </p:cNvPicPr>
          <p:nvPr/>
        </p:nvPicPr>
        <p:blipFill>
          <a:blip r:embed="rId3"/>
          <a:stretch>
            <a:fillRect/>
          </a:stretch>
        </p:blipFill>
        <p:spPr>
          <a:xfrm>
            <a:off x="261173" y="724929"/>
            <a:ext cx="6335278" cy="1739492"/>
          </a:xfrm>
          <a:prstGeom prst="rect">
            <a:avLst/>
          </a:prstGeom>
        </p:spPr>
      </p:pic>
      <p:sp>
        <p:nvSpPr>
          <p:cNvPr id="8" name="テキスト ボックス 7">
            <a:extLst>
              <a:ext uri="{FF2B5EF4-FFF2-40B4-BE49-F238E27FC236}">
                <a16:creationId xmlns:a16="http://schemas.microsoft.com/office/drawing/2014/main" id="{4A3677CA-D776-B924-4706-5F0888907E8C}"/>
              </a:ext>
            </a:extLst>
          </p:cNvPr>
          <p:cNvSpPr txBox="1"/>
          <p:nvPr/>
        </p:nvSpPr>
        <p:spPr>
          <a:xfrm>
            <a:off x="571212" y="1291174"/>
            <a:ext cx="5902578" cy="1077218"/>
          </a:xfrm>
          <a:prstGeom prst="rect">
            <a:avLst/>
          </a:prstGeom>
          <a:noFill/>
        </p:spPr>
        <p:txBody>
          <a:bodyPr wrap="none" rtlCol="0">
            <a:spAutoFit/>
          </a:bodyPr>
          <a:lstStyle/>
          <a:p>
            <a:endParaRPr kumimoji="1" lang="ja-JP" altLang="en-US" sz="1200" dirty="0"/>
          </a:p>
          <a:p>
            <a:r>
              <a:rPr kumimoji="1" lang="ja-JP" altLang="en-US" sz="1200" dirty="0"/>
              <a:t>　　　　　　</a:t>
            </a:r>
            <a:r>
              <a:rPr kumimoji="1" lang="ja-JP" altLang="en-US" sz="1200" b="1" dirty="0"/>
              <a:t>　</a:t>
            </a:r>
            <a:r>
              <a:rPr kumimoji="1" lang="ja-JP" altLang="en-US" sz="1600" b="1" dirty="0"/>
              <a:t>１０月２３日（水）</a:t>
            </a:r>
            <a:r>
              <a:rPr kumimoji="1" lang="en-US" altLang="ja-JP" sz="1600" b="1" dirty="0"/>
              <a:t>13</a:t>
            </a:r>
            <a:r>
              <a:rPr kumimoji="1" lang="ja-JP" altLang="en-US" sz="1600" b="1" dirty="0"/>
              <a:t>：</a:t>
            </a:r>
            <a:r>
              <a:rPr kumimoji="1" lang="en-US" altLang="ja-JP" sz="1600" b="1" dirty="0"/>
              <a:t>30</a:t>
            </a:r>
            <a:r>
              <a:rPr kumimoji="1" lang="ja-JP" altLang="en-US" sz="1600" b="1" dirty="0"/>
              <a:t>～</a:t>
            </a:r>
            <a:r>
              <a:rPr kumimoji="1" lang="en-US" altLang="ja-JP" sz="1600" b="1" dirty="0"/>
              <a:t>16</a:t>
            </a:r>
            <a:r>
              <a:rPr kumimoji="1" lang="ja-JP" altLang="en-US" sz="1600" b="1" dirty="0"/>
              <a:t>：</a:t>
            </a:r>
            <a:r>
              <a:rPr kumimoji="1" lang="en-US" altLang="ja-JP" sz="1600" b="1" dirty="0"/>
              <a:t>10 </a:t>
            </a:r>
            <a:endParaRPr kumimoji="1" lang="ja-JP" altLang="en-US" sz="1600" b="1" dirty="0"/>
          </a:p>
          <a:p>
            <a:r>
              <a:rPr kumimoji="1" lang="ja-JP" altLang="en-US" sz="1200" dirty="0"/>
              <a:t>（第 </a:t>
            </a:r>
            <a:r>
              <a:rPr kumimoji="1" lang="en-US" altLang="ja-JP" sz="1200" dirty="0"/>
              <a:t>1 </a:t>
            </a:r>
            <a:r>
              <a:rPr kumimoji="1" lang="ja-JP" altLang="en-US" sz="1200" dirty="0"/>
              <a:t>部；</a:t>
            </a:r>
            <a:r>
              <a:rPr kumimoji="1" lang="en-US" altLang="ja-JP" sz="1200" dirty="0"/>
              <a:t>13</a:t>
            </a:r>
            <a:r>
              <a:rPr kumimoji="1" lang="ja-JP" altLang="en-US" sz="1200" dirty="0"/>
              <a:t>：</a:t>
            </a:r>
            <a:r>
              <a:rPr kumimoji="1" lang="en-US" altLang="ja-JP" sz="1200" dirty="0"/>
              <a:t>40</a:t>
            </a:r>
            <a:r>
              <a:rPr kumimoji="1" lang="ja-JP" altLang="en-US" sz="1200" dirty="0"/>
              <a:t>～</a:t>
            </a:r>
            <a:r>
              <a:rPr kumimoji="1" lang="en-US" altLang="ja-JP" sz="1200" dirty="0"/>
              <a:t>14</a:t>
            </a:r>
            <a:r>
              <a:rPr kumimoji="1" lang="ja-JP" altLang="en-US" sz="1200" dirty="0"/>
              <a:t>：</a:t>
            </a:r>
            <a:r>
              <a:rPr kumimoji="1" lang="en-US" altLang="ja-JP" sz="1200" dirty="0"/>
              <a:t>25</a:t>
            </a:r>
            <a:r>
              <a:rPr kumimoji="1" lang="ja-JP" altLang="en-US" sz="1200" dirty="0"/>
              <a:t>／第 </a:t>
            </a:r>
            <a:r>
              <a:rPr kumimoji="1" lang="en-US" altLang="ja-JP" sz="1200" dirty="0"/>
              <a:t>2 </a:t>
            </a:r>
            <a:r>
              <a:rPr kumimoji="1" lang="ja-JP" altLang="en-US" sz="1200" dirty="0"/>
              <a:t>部；</a:t>
            </a:r>
            <a:r>
              <a:rPr kumimoji="1" lang="en-US" altLang="ja-JP" sz="1200" dirty="0"/>
              <a:t>14</a:t>
            </a:r>
            <a:r>
              <a:rPr kumimoji="1" lang="ja-JP" altLang="en-US" sz="1200" dirty="0"/>
              <a:t>：</a:t>
            </a:r>
            <a:r>
              <a:rPr kumimoji="1" lang="en-US" altLang="ja-JP" sz="1200" dirty="0"/>
              <a:t>25</a:t>
            </a:r>
            <a:r>
              <a:rPr kumimoji="1" lang="ja-JP" altLang="en-US" sz="1200" dirty="0"/>
              <a:t>～</a:t>
            </a:r>
            <a:r>
              <a:rPr kumimoji="1" lang="en-US" altLang="ja-JP" sz="1200" dirty="0"/>
              <a:t>15</a:t>
            </a:r>
            <a:r>
              <a:rPr kumimoji="1" lang="ja-JP" altLang="en-US" sz="1200" dirty="0"/>
              <a:t>：</a:t>
            </a:r>
            <a:r>
              <a:rPr kumimoji="1" lang="en-US" altLang="ja-JP" sz="1200" dirty="0"/>
              <a:t>10</a:t>
            </a:r>
            <a:r>
              <a:rPr kumimoji="1" lang="ja-JP" altLang="en-US" sz="1200" dirty="0"/>
              <a:t>／第 </a:t>
            </a:r>
            <a:r>
              <a:rPr kumimoji="1" lang="en-US" altLang="ja-JP" sz="1200" dirty="0"/>
              <a:t>3 </a:t>
            </a:r>
            <a:r>
              <a:rPr kumimoji="1" lang="ja-JP" altLang="en-US" sz="1200" dirty="0"/>
              <a:t>部；</a:t>
            </a:r>
            <a:r>
              <a:rPr kumimoji="1" lang="en-US" altLang="ja-JP" sz="1200" dirty="0"/>
              <a:t>15</a:t>
            </a:r>
            <a:r>
              <a:rPr kumimoji="1" lang="ja-JP" altLang="en-US" sz="1200" dirty="0"/>
              <a:t>：</a:t>
            </a:r>
            <a:r>
              <a:rPr kumimoji="1" lang="en-US" altLang="ja-JP" sz="1200" dirty="0"/>
              <a:t>15</a:t>
            </a:r>
            <a:r>
              <a:rPr kumimoji="1" lang="ja-JP" altLang="en-US" sz="1200" dirty="0"/>
              <a:t>～</a:t>
            </a:r>
            <a:r>
              <a:rPr kumimoji="1" lang="en-US" altLang="ja-JP" sz="1200" dirty="0"/>
              <a:t>16</a:t>
            </a:r>
            <a:r>
              <a:rPr kumimoji="1" lang="ja-JP" altLang="en-US" sz="1200" dirty="0"/>
              <a:t>：</a:t>
            </a:r>
            <a:r>
              <a:rPr kumimoji="1" lang="en-US" altLang="ja-JP" sz="1200" dirty="0"/>
              <a:t>00</a:t>
            </a:r>
            <a:r>
              <a:rPr kumimoji="1" lang="ja-JP" altLang="en-US" sz="1200" dirty="0"/>
              <a:t>）</a:t>
            </a:r>
          </a:p>
          <a:p>
            <a:r>
              <a:rPr kumimoji="1" lang="ja-JP" altLang="en-US" sz="1200" dirty="0"/>
              <a:t>　　　　　</a:t>
            </a:r>
            <a:r>
              <a:rPr kumimoji="1" lang="ja-JP" altLang="en-US" sz="1200" b="1" dirty="0"/>
              <a:t>大阪大学中之島センター１０階（大阪市北区中之島</a:t>
            </a:r>
            <a:r>
              <a:rPr kumimoji="1" lang="en-US" altLang="ja-JP" sz="1200" b="1" dirty="0"/>
              <a:t>4</a:t>
            </a:r>
            <a:r>
              <a:rPr kumimoji="1" lang="ja-JP" altLang="en-US" sz="1200" b="1" dirty="0"/>
              <a:t>丁目</a:t>
            </a:r>
            <a:r>
              <a:rPr kumimoji="1" lang="en-US" altLang="ja-JP" sz="1200" b="1" dirty="0"/>
              <a:t>3-53</a:t>
            </a:r>
            <a:r>
              <a:rPr kumimoji="1" lang="ja-JP" altLang="en-US" sz="1200" b="1" dirty="0"/>
              <a:t>）</a:t>
            </a:r>
          </a:p>
          <a:p>
            <a:r>
              <a:rPr kumimoji="1" lang="ja-JP" altLang="en-US" sz="1200" dirty="0"/>
              <a:t>　　　　　　　　　　　（共催：日本広告業協会）</a:t>
            </a:r>
          </a:p>
        </p:txBody>
      </p:sp>
      <p:sp>
        <p:nvSpPr>
          <p:cNvPr id="9" name="テキスト ボックス 8">
            <a:extLst>
              <a:ext uri="{FF2B5EF4-FFF2-40B4-BE49-F238E27FC236}">
                <a16:creationId xmlns:a16="http://schemas.microsoft.com/office/drawing/2014/main" id="{8A7369F9-24CA-3491-9C19-C4577D7D83BC}"/>
              </a:ext>
            </a:extLst>
          </p:cNvPr>
          <p:cNvSpPr txBox="1"/>
          <p:nvPr/>
        </p:nvSpPr>
        <p:spPr>
          <a:xfrm>
            <a:off x="325921" y="855441"/>
            <a:ext cx="6208751" cy="584775"/>
          </a:xfrm>
          <a:prstGeom prst="rect">
            <a:avLst/>
          </a:prstGeom>
          <a:noFill/>
        </p:spPr>
        <p:txBody>
          <a:bodyPr wrap="none" rtlCol="0">
            <a:spAutoFit/>
          </a:bodyPr>
          <a:lstStyle/>
          <a:p>
            <a:pPr algn="ctr"/>
            <a:r>
              <a:rPr kumimoji="1" lang="ja-JP" altLang="en-US" sz="1600" b="1" dirty="0"/>
              <a:t> 第４３回０ＡＡＡクリエイティブ研究会</a:t>
            </a:r>
          </a:p>
          <a:p>
            <a:pPr algn="ctr"/>
            <a:r>
              <a:rPr kumimoji="1" lang="ja-JP" altLang="en-US" sz="1600" dirty="0"/>
              <a:t>    「２０２３年 クリエイター・オブ・ザ・イヤー賞 受賞者講演」</a:t>
            </a:r>
          </a:p>
        </p:txBody>
      </p:sp>
      <p:sp>
        <p:nvSpPr>
          <p:cNvPr id="4" name="テキスト ボックス 3">
            <a:extLst>
              <a:ext uri="{FF2B5EF4-FFF2-40B4-BE49-F238E27FC236}">
                <a16:creationId xmlns:a16="http://schemas.microsoft.com/office/drawing/2014/main" id="{98587B52-9422-C508-98B5-AE5803619233}"/>
              </a:ext>
            </a:extLst>
          </p:cNvPr>
          <p:cNvSpPr txBox="1"/>
          <p:nvPr/>
        </p:nvSpPr>
        <p:spPr>
          <a:xfrm>
            <a:off x="427742" y="2462643"/>
            <a:ext cx="6497845" cy="786113"/>
          </a:xfrm>
          <a:prstGeom prst="rect">
            <a:avLst/>
          </a:prstGeom>
          <a:noFill/>
        </p:spPr>
        <p:txBody>
          <a:bodyPr wrap="square">
            <a:spAutoFit/>
          </a:bodyPr>
          <a:lstStyle/>
          <a:p>
            <a:pPr marL="12700" marR="466725">
              <a:lnSpc>
                <a:spcPct val="136400"/>
              </a:lnSpc>
              <a:spcBef>
                <a:spcPts val="484"/>
              </a:spcBef>
            </a:pPr>
            <a:r>
              <a:rPr lang="ja-JP" altLang="en-US" sz="1100" dirty="0">
                <a:latin typeface="MS PGothic"/>
                <a:cs typeface="MS PGothic"/>
              </a:rPr>
              <a:t>今年度のク</a:t>
            </a:r>
            <a:r>
              <a:rPr lang="ja-JP" altLang="en-US" sz="1100" spc="-10" dirty="0">
                <a:latin typeface="MS PGothic"/>
                <a:cs typeface="MS PGothic"/>
              </a:rPr>
              <a:t>リ</a:t>
            </a:r>
            <a:r>
              <a:rPr lang="ja-JP" altLang="en-US" sz="1100" spc="-5" dirty="0">
                <a:latin typeface="MS PGothic"/>
                <a:cs typeface="MS PGothic"/>
              </a:rPr>
              <a:t>エイ</a:t>
            </a:r>
            <a:r>
              <a:rPr lang="ja-JP" altLang="en-US" sz="1100" spc="5" dirty="0">
                <a:latin typeface="MS PGothic"/>
                <a:cs typeface="MS PGothic"/>
              </a:rPr>
              <a:t>テ</a:t>
            </a:r>
            <a:r>
              <a:rPr lang="ja-JP" altLang="en-US" sz="1100" spc="-25" dirty="0">
                <a:latin typeface="MS PGothic"/>
                <a:cs typeface="MS PGothic"/>
              </a:rPr>
              <a:t>ィ</a:t>
            </a:r>
            <a:r>
              <a:rPr lang="ja-JP" altLang="en-US" sz="1100" spc="5" dirty="0">
                <a:latin typeface="MS PGothic"/>
                <a:cs typeface="MS PGothic"/>
              </a:rPr>
              <a:t>ブ</a:t>
            </a:r>
            <a:r>
              <a:rPr lang="ja-JP" altLang="en-US" sz="1100" dirty="0">
                <a:latin typeface="MS PGothic"/>
                <a:cs typeface="MS PGothic"/>
              </a:rPr>
              <a:t>研究</a:t>
            </a:r>
            <a:r>
              <a:rPr lang="ja-JP" altLang="en-US" sz="1100" spc="-25" dirty="0">
                <a:latin typeface="MS PGothic"/>
                <a:cs typeface="MS PGothic"/>
              </a:rPr>
              <a:t>会</a:t>
            </a:r>
            <a:r>
              <a:rPr lang="ja-JP" altLang="en-US" sz="1100" dirty="0">
                <a:latin typeface="MS PGothic"/>
                <a:cs typeface="MS PGothic"/>
              </a:rPr>
              <a:t>は</a:t>
            </a:r>
            <a:r>
              <a:rPr lang="ja-JP" altLang="en-US" sz="1100" spc="20" dirty="0">
                <a:latin typeface="+mn-ea"/>
                <a:cs typeface="MS PGothic"/>
              </a:rPr>
              <a:t>、</a:t>
            </a:r>
            <a:r>
              <a:rPr lang="en-US" altLang="ja-JP" sz="1100" spc="20" dirty="0">
                <a:latin typeface="+mn-ea"/>
                <a:cs typeface="MS PGothic"/>
              </a:rPr>
              <a:t>2023</a:t>
            </a:r>
            <a:r>
              <a:rPr lang="ja-JP" altLang="en-US" sz="1100" dirty="0">
                <a:latin typeface="+mn-ea"/>
                <a:cs typeface="MS PGothic"/>
              </a:rPr>
              <a:t>年ク</a:t>
            </a:r>
            <a:r>
              <a:rPr lang="ja-JP" altLang="en-US" sz="1100" spc="-10" dirty="0">
                <a:latin typeface="MS PGothic"/>
                <a:cs typeface="MS PGothic"/>
              </a:rPr>
              <a:t>リ</a:t>
            </a:r>
            <a:r>
              <a:rPr lang="ja-JP" altLang="en-US" sz="1100" spc="-5" dirty="0">
                <a:latin typeface="MS PGothic"/>
                <a:cs typeface="MS PGothic"/>
              </a:rPr>
              <a:t>エイ</a:t>
            </a:r>
            <a:r>
              <a:rPr lang="ja-JP" altLang="en-US" sz="1100" spc="-30" dirty="0">
                <a:latin typeface="MS PGothic"/>
                <a:cs typeface="MS PGothic"/>
              </a:rPr>
              <a:t>タ</a:t>
            </a:r>
            <a:r>
              <a:rPr lang="ja-JP" altLang="en-US" sz="1100" spc="-5" dirty="0">
                <a:latin typeface="MS PGothic"/>
                <a:cs typeface="MS PGothic"/>
              </a:rPr>
              <a:t>ー</a:t>
            </a:r>
            <a:r>
              <a:rPr lang="ja-JP" altLang="en-US" sz="1100" dirty="0">
                <a:latin typeface="MS PGothic"/>
                <a:cs typeface="MS PGothic"/>
              </a:rPr>
              <a:t>・オ</a:t>
            </a:r>
            <a:r>
              <a:rPr lang="ja-JP" altLang="en-US" sz="1100" spc="5" dirty="0">
                <a:latin typeface="MS PGothic"/>
                <a:cs typeface="MS PGothic"/>
              </a:rPr>
              <a:t>ブ</a:t>
            </a:r>
            <a:r>
              <a:rPr lang="ja-JP" altLang="en-US" sz="1100" dirty="0">
                <a:latin typeface="MS PGothic"/>
                <a:cs typeface="MS PGothic"/>
              </a:rPr>
              <a:t>・ザ・イヤ</a:t>
            </a:r>
            <a:r>
              <a:rPr lang="ja-JP" altLang="en-US" sz="1100" spc="-25" dirty="0">
                <a:latin typeface="MS PGothic"/>
                <a:cs typeface="MS PGothic"/>
              </a:rPr>
              <a:t>ー</a:t>
            </a:r>
            <a:r>
              <a:rPr lang="ja-JP" altLang="en-US" sz="1100" dirty="0">
                <a:latin typeface="MS PGothic"/>
                <a:cs typeface="MS PGothic"/>
              </a:rPr>
              <a:t>賞</a:t>
            </a:r>
            <a:r>
              <a:rPr lang="ja-JP" altLang="en-US" sz="1100" spc="-10" dirty="0">
                <a:latin typeface="MS PGothic"/>
                <a:cs typeface="MS PGothic"/>
              </a:rPr>
              <a:t>を</a:t>
            </a:r>
            <a:r>
              <a:rPr lang="ja-JP" altLang="en-US" sz="1100" dirty="0">
                <a:latin typeface="MS PGothic"/>
                <a:cs typeface="MS PGothic"/>
              </a:rPr>
              <a:t>受賞</a:t>
            </a:r>
            <a:r>
              <a:rPr lang="ja-JP" altLang="en-US" sz="1100" spc="-10" dirty="0">
                <a:latin typeface="MS PGothic"/>
                <a:cs typeface="MS PGothic"/>
              </a:rPr>
              <a:t>さ</a:t>
            </a:r>
            <a:r>
              <a:rPr lang="ja-JP" altLang="en-US" sz="1100" dirty="0">
                <a:latin typeface="MS PGothic"/>
                <a:cs typeface="MS PGothic"/>
              </a:rPr>
              <a:t>れた 講師</a:t>
            </a:r>
            <a:r>
              <a:rPr lang="ja-JP" altLang="en-US" sz="1100" spc="-10" dirty="0">
                <a:latin typeface="MS PGothic"/>
                <a:cs typeface="MS PGothic"/>
              </a:rPr>
              <a:t>を</a:t>
            </a:r>
            <a:r>
              <a:rPr lang="ja-JP" altLang="en-US" sz="1100" spc="-15" dirty="0">
                <a:latin typeface="MS PGothic"/>
                <a:cs typeface="MS PGothic"/>
              </a:rPr>
              <a:t>お</a:t>
            </a:r>
            <a:r>
              <a:rPr lang="ja-JP" altLang="en-US" sz="1100" dirty="0">
                <a:latin typeface="MS PGothic"/>
                <a:cs typeface="MS PGothic"/>
              </a:rPr>
              <a:t>招き</a:t>
            </a:r>
            <a:r>
              <a:rPr lang="ja-JP" altLang="en-US" sz="1100" spc="-10" dirty="0">
                <a:latin typeface="MS PGothic"/>
                <a:cs typeface="MS PGothic"/>
              </a:rPr>
              <a:t>し</a:t>
            </a:r>
            <a:r>
              <a:rPr lang="ja-JP" altLang="en-US" sz="1100" spc="10" dirty="0">
                <a:latin typeface="MS PGothic"/>
                <a:cs typeface="MS PGothic"/>
              </a:rPr>
              <a:t>て</a:t>
            </a:r>
            <a:r>
              <a:rPr lang="ja-JP" altLang="en-US" sz="1100" dirty="0">
                <a:latin typeface="MS PGothic"/>
                <a:cs typeface="MS PGothic"/>
              </a:rPr>
              <a:t>開催</a:t>
            </a:r>
            <a:r>
              <a:rPr lang="ja-JP" altLang="en-US" sz="1100" spc="-15" dirty="0">
                <a:latin typeface="MS PGothic"/>
                <a:cs typeface="MS PGothic"/>
              </a:rPr>
              <a:t>い</a:t>
            </a:r>
            <a:r>
              <a:rPr lang="ja-JP" altLang="en-US" sz="1100" spc="-10" dirty="0">
                <a:latin typeface="MS PGothic"/>
                <a:cs typeface="MS PGothic"/>
              </a:rPr>
              <a:t>たし</a:t>
            </a:r>
            <a:r>
              <a:rPr lang="ja-JP" altLang="en-US" sz="1100" dirty="0">
                <a:latin typeface="MS PGothic"/>
                <a:cs typeface="MS PGothic"/>
              </a:rPr>
              <a:t>ま</a:t>
            </a:r>
            <a:r>
              <a:rPr lang="ja-JP" altLang="en-US" sz="1100" spc="-5" dirty="0">
                <a:latin typeface="MS PGothic"/>
                <a:cs typeface="MS PGothic"/>
              </a:rPr>
              <a:t>す</a:t>
            </a:r>
            <a:r>
              <a:rPr lang="ja-JP" altLang="en-US" sz="1100" spc="10" dirty="0">
                <a:latin typeface="MS PGothic"/>
                <a:cs typeface="MS PGothic"/>
              </a:rPr>
              <a:t>。</a:t>
            </a:r>
            <a:r>
              <a:rPr lang="ja-JP" altLang="en-US" sz="1100" spc="-25" dirty="0">
                <a:latin typeface="MS PGothic"/>
                <a:cs typeface="MS PGothic"/>
              </a:rPr>
              <a:t>今</a:t>
            </a:r>
            <a:r>
              <a:rPr lang="ja-JP" altLang="en-US" sz="1100" dirty="0">
                <a:latin typeface="MS PGothic"/>
                <a:cs typeface="MS PGothic"/>
              </a:rPr>
              <a:t>年は</a:t>
            </a:r>
            <a:r>
              <a:rPr lang="en-US" altLang="ja-JP" sz="1100" dirty="0">
                <a:latin typeface="+mn-ea"/>
                <a:cs typeface="MS PGothic"/>
              </a:rPr>
              <a:t>3</a:t>
            </a:r>
            <a:r>
              <a:rPr lang="ja-JP" altLang="en-US" sz="1100" dirty="0">
                <a:latin typeface="MS PGothic"/>
                <a:cs typeface="MS PGothic"/>
              </a:rPr>
              <a:t>名の講</a:t>
            </a:r>
            <a:r>
              <a:rPr lang="ja-JP" altLang="en-US" sz="1100" spc="-25" dirty="0">
                <a:latin typeface="MS PGothic"/>
                <a:cs typeface="MS PGothic"/>
              </a:rPr>
              <a:t>師</a:t>
            </a:r>
            <a:r>
              <a:rPr lang="ja-JP" altLang="en-US" sz="1100" spc="-10" dirty="0">
                <a:latin typeface="MS PGothic"/>
                <a:cs typeface="MS PGothic"/>
              </a:rPr>
              <a:t>に</a:t>
            </a:r>
            <a:r>
              <a:rPr lang="ja-JP" altLang="en-US" sz="1100" spc="-5" dirty="0">
                <a:latin typeface="MS PGothic"/>
                <a:cs typeface="MS PGothic"/>
              </a:rPr>
              <a:t>ご</a:t>
            </a:r>
            <a:r>
              <a:rPr lang="ja-JP" altLang="en-US" sz="1100" dirty="0">
                <a:latin typeface="MS PGothic"/>
                <a:cs typeface="MS PGothic"/>
              </a:rPr>
              <a:t>登壇</a:t>
            </a:r>
            <a:r>
              <a:rPr lang="ja-JP" altLang="en-US" sz="1100" spc="-15" dirty="0">
                <a:latin typeface="MS PGothic"/>
                <a:cs typeface="MS PGothic"/>
              </a:rPr>
              <a:t>い</a:t>
            </a:r>
            <a:r>
              <a:rPr lang="ja-JP" altLang="en-US" sz="1100" spc="-10" dirty="0">
                <a:latin typeface="MS PGothic"/>
                <a:cs typeface="MS PGothic"/>
              </a:rPr>
              <a:t>ただ</a:t>
            </a:r>
            <a:r>
              <a:rPr lang="ja-JP" altLang="en-US" sz="1100" dirty="0">
                <a:latin typeface="MS PGothic"/>
                <a:cs typeface="MS PGothic"/>
              </a:rPr>
              <a:t>きま</a:t>
            </a:r>
            <a:r>
              <a:rPr lang="ja-JP" altLang="en-US" sz="1100" spc="-5" dirty="0">
                <a:latin typeface="MS PGothic"/>
                <a:cs typeface="MS PGothic"/>
              </a:rPr>
              <a:t>す</a:t>
            </a:r>
            <a:r>
              <a:rPr lang="ja-JP" altLang="en-US" sz="1100" dirty="0">
                <a:latin typeface="MS PGothic"/>
                <a:cs typeface="MS PGothic"/>
              </a:rPr>
              <a:t>。</a:t>
            </a:r>
          </a:p>
          <a:p>
            <a:pPr marL="12700">
              <a:lnSpc>
                <a:spcPct val="100000"/>
              </a:lnSpc>
              <a:spcBef>
                <a:spcPts val="480"/>
              </a:spcBef>
            </a:pPr>
            <a:r>
              <a:rPr lang="ja-JP" altLang="en-US" sz="1100" dirty="0">
                <a:latin typeface="MS PGothic"/>
                <a:cs typeface="MS PGothic"/>
              </a:rPr>
              <a:t>み</a:t>
            </a:r>
            <a:r>
              <a:rPr lang="ja-JP" altLang="en-US" sz="1100" spc="10" dirty="0">
                <a:latin typeface="MS PGothic"/>
                <a:cs typeface="MS PGothic"/>
              </a:rPr>
              <a:t>な</a:t>
            </a:r>
            <a:r>
              <a:rPr lang="ja-JP" altLang="en-US" sz="1100" spc="-10" dirty="0">
                <a:latin typeface="MS PGothic"/>
                <a:cs typeface="MS PGothic"/>
              </a:rPr>
              <a:t>さ</a:t>
            </a:r>
            <a:r>
              <a:rPr lang="ja-JP" altLang="en-US" sz="1100" dirty="0">
                <a:latin typeface="MS PGothic"/>
                <a:cs typeface="MS PGothic"/>
              </a:rPr>
              <a:t>ま</a:t>
            </a:r>
            <a:r>
              <a:rPr lang="ja-JP" altLang="en-US" sz="1100" spc="-15" dirty="0">
                <a:latin typeface="MS PGothic"/>
                <a:cs typeface="MS PGothic"/>
              </a:rPr>
              <a:t>、ど</a:t>
            </a:r>
            <a:r>
              <a:rPr lang="ja-JP" altLang="en-US" sz="1100" spc="5" dirty="0">
                <a:latin typeface="MS PGothic"/>
                <a:cs typeface="MS PGothic"/>
              </a:rPr>
              <a:t>う</a:t>
            </a:r>
            <a:r>
              <a:rPr lang="ja-JP" altLang="en-US" sz="1100" spc="-5" dirty="0">
                <a:latin typeface="MS PGothic"/>
                <a:cs typeface="MS PGothic"/>
              </a:rPr>
              <a:t>ぞ</a:t>
            </a:r>
            <a:r>
              <a:rPr lang="ja-JP" altLang="en-US" sz="1100" dirty="0">
                <a:latin typeface="MS PGothic"/>
                <a:cs typeface="MS PGothic"/>
              </a:rPr>
              <a:t>奮</a:t>
            </a:r>
            <a:r>
              <a:rPr lang="ja-JP" altLang="en-US" sz="1100" spc="-25" dirty="0">
                <a:latin typeface="MS PGothic"/>
                <a:cs typeface="MS PGothic"/>
              </a:rPr>
              <a:t>っ</a:t>
            </a:r>
            <a:r>
              <a:rPr lang="ja-JP" altLang="en-US" sz="1100" spc="10" dirty="0">
                <a:latin typeface="MS PGothic"/>
                <a:cs typeface="MS PGothic"/>
              </a:rPr>
              <a:t>て</a:t>
            </a:r>
            <a:r>
              <a:rPr lang="ja-JP" altLang="en-US" sz="1100" spc="-5" dirty="0">
                <a:latin typeface="MS PGothic"/>
                <a:cs typeface="MS PGothic"/>
              </a:rPr>
              <a:t>ご</a:t>
            </a:r>
            <a:r>
              <a:rPr lang="ja-JP" altLang="en-US" sz="1100" dirty="0">
                <a:latin typeface="MS PGothic"/>
                <a:cs typeface="MS PGothic"/>
              </a:rPr>
              <a:t>参加</a:t>
            </a:r>
            <a:r>
              <a:rPr lang="ja-JP" altLang="en-US" sz="1100" spc="-5" dirty="0">
                <a:latin typeface="MS PGothic"/>
                <a:cs typeface="MS PGothic"/>
              </a:rPr>
              <a:t>く</a:t>
            </a:r>
            <a:r>
              <a:rPr lang="ja-JP" altLang="en-US" sz="1100" spc="-10" dirty="0">
                <a:latin typeface="MS PGothic"/>
                <a:cs typeface="MS PGothic"/>
              </a:rPr>
              <a:t>ださ</a:t>
            </a:r>
            <a:r>
              <a:rPr lang="ja-JP" altLang="en-US" sz="1100" spc="-15" dirty="0">
                <a:latin typeface="MS PGothic"/>
                <a:cs typeface="MS PGothic"/>
              </a:rPr>
              <a:t>い</a:t>
            </a:r>
            <a:r>
              <a:rPr lang="ja-JP" altLang="en-US" sz="1100" dirty="0">
                <a:latin typeface="MS PGothic"/>
                <a:cs typeface="MS PGothic"/>
              </a:rPr>
              <a:t>。</a:t>
            </a:r>
          </a:p>
        </p:txBody>
      </p:sp>
      <p:grpSp>
        <p:nvGrpSpPr>
          <p:cNvPr id="31" name="グループ化 30">
            <a:extLst>
              <a:ext uri="{FF2B5EF4-FFF2-40B4-BE49-F238E27FC236}">
                <a16:creationId xmlns:a16="http://schemas.microsoft.com/office/drawing/2014/main" id="{A0F39E30-2393-3887-2EF6-6EFA8BAE2012}"/>
              </a:ext>
            </a:extLst>
          </p:cNvPr>
          <p:cNvGrpSpPr/>
          <p:nvPr/>
        </p:nvGrpSpPr>
        <p:grpSpPr>
          <a:xfrm>
            <a:off x="325921" y="3364188"/>
            <a:ext cx="6721345" cy="5644860"/>
            <a:chOff x="325921" y="3364188"/>
            <a:chExt cx="6721345" cy="5644860"/>
          </a:xfrm>
        </p:grpSpPr>
        <p:grpSp>
          <p:nvGrpSpPr>
            <p:cNvPr id="24" name="グループ化 23">
              <a:extLst>
                <a:ext uri="{FF2B5EF4-FFF2-40B4-BE49-F238E27FC236}">
                  <a16:creationId xmlns:a16="http://schemas.microsoft.com/office/drawing/2014/main" id="{356B2588-788F-1D68-2B9D-F64A3E07BA2C}"/>
                </a:ext>
              </a:extLst>
            </p:cNvPr>
            <p:cNvGrpSpPr/>
            <p:nvPr/>
          </p:nvGrpSpPr>
          <p:grpSpPr>
            <a:xfrm>
              <a:off x="325921" y="3364188"/>
              <a:ext cx="6721345" cy="3710674"/>
              <a:chOff x="504337" y="3364188"/>
              <a:chExt cx="6721345" cy="3710674"/>
            </a:xfrm>
          </p:grpSpPr>
          <p:sp>
            <p:nvSpPr>
              <p:cNvPr id="6" name="テキスト ボックス 5">
                <a:extLst>
                  <a:ext uri="{FF2B5EF4-FFF2-40B4-BE49-F238E27FC236}">
                    <a16:creationId xmlns:a16="http://schemas.microsoft.com/office/drawing/2014/main" id="{D5299D3A-F861-092A-13EF-672FB8E1C54C}"/>
                  </a:ext>
                </a:extLst>
              </p:cNvPr>
              <p:cNvSpPr txBox="1"/>
              <p:nvPr/>
            </p:nvSpPr>
            <p:spPr>
              <a:xfrm>
                <a:off x="528884" y="3364188"/>
                <a:ext cx="5968691" cy="477054"/>
              </a:xfrm>
              <a:prstGeom prst="rect">
                <a:avLst/>
              </a:prstGeom>
              <a:noFill/>
            </p:spPr>
            <p:txBody>
              <a:bodyPr wrap="square">
                <a:spAutoFit/>
              </a:bodyPr>
              <a:lstStyle/>
              <a:p>
                <a:r>
                  <a:rPr lang="ja-JP" altLang="en-US" sz="1400" b="1" dirty="0"/>
                  <a:t>第１部</a:t>
                </a:r>
                <a:r>
                  <a:rPr lang="ja-JP" altLang="en-US" sz="1100" dirty="0"/>
                  <a:t>：  </a:t>
                </a:r>
                <a:r>
                  <a:rPr lang="en-US" altLang="ja-JP" sz="1100" dirty="0">
                    <a:latin typeface="+mn-ea"/>
                  </a:rPr>
                  <a:t>2023</a:t>
                </a:r>
                <a:r>
                  <a:rPr lang="ja-JP" altLang="en-US" sz="1100" dirty="0">
                    <a:latin typeface="+mn-ea"/>
                  </a:rPr>
                  <a:t>年クリエイター・オブ・ザ・イヤー メダリスト</a:t>
                </a:r>
              </a:p>
              <a:p>
                <a:r>
                  <a:rPr lang="ja-JP" altLang="en-US" sz="1100" dirty="0">
                    <a:latin typeface="+mn-ea"/>
                  </a:rPr>
                  <a:t>　　　　　　九州博報堂　クリエイティブ局　コピーライター</a:t>
                </a:r>
                <a:endParaRPr lang="ja-JP" altLang="en-US" dirty="0">
                  <a:latin typeface="+mn-ea"/>
                </a:endParaRPr>
              </a:p>
            </p:txBody>
          </p:sp>
          <p:sp>
            <p:nvSpPr>
              <p:cNvPr id="11" name="テキスト ボックス 10">
                <a:extLst>
                  <a:ext uri="{FF2B5EF4-FFF2-40B4-BE49-F238E27FC236}">
                    <a16:creationId xmlns:a16="http://schemas.microsoft.com/office/drawing/2014/main" id="{185A8B0A-BF17-2979-B61D-80F9471F6E94}"/>
                  </a:ext>
                </a:extLst>
              </p:cNvPr>
              <p:cNvSpPr txBox="1"/>
              <p:nvPr/>
            </p:nvSpPr>
            <p:spPr>
              <a:xfrm>
                <a:off x="5138919" y="3442785"/>
                <a:ext cx="1318631" cy="338554"/>
              </a:xfrm>
              <a:prstGeom prst="rect">
                <a:avLst/>
              </a:prstGeom>
              <a:noFill/>
            </p:spPr>
            <p:txBody>
              <a:bodyPr wrap="square">
                <a:spAutoFit/>
              </a:bodyPr>
              <a:lstStyle/>
              <a:p>
                <a:r>
                  <a:rPr lang="ja-JP" altLang="en-US" sz="1600" b="1" dirty="0"/>
                  <a:t>松尾 昇氏</a:t>
                </a:r>
              </a:p>
            </p:txBody>
          </p:sp>
          <p:sp>
            <p:nvSpPr>
              <p:cNvPr id="14" name="テキスト ボックス 13">
                <a:extLst>
                  <a:ext uri="{FF2B5EF4-FFF2-40B4-BE49-F238E27FC236}">
                    <a16:creationId xmlns:a16="http://schemas.microsoft.com/office/drawing/2014/main" id="{B9E4AE1D-2D27-76E7-36F9-1C53003E9A49}"/>
                  </a:ext>
                </a:extLst>
              </p:cNvPr>
              <p:cNvSpPr txBox="1"/>
              <p:nvPr/>
            </p:nvSpPr>
            <p:spPr>
              <a:xfrm>
                <a:off x="1758135" y="3931743"/>
                <a:ext cx="5467547" cy="1277273"/>
              </a:xfrm>
              <a:prstGeom prst="rect">
                <a:avLst/>
              </a:prstGeom>
              <a:noFill/>
            </p:spPr>
            <p:txBody>
              <a:bodyPr wrap="square">
                <a:spAutoFit/>
              </a:bodyPr>
              <a:lstStyle/>
              <a:p>
                <a:r>
                  <a:rPr lang="en-US" altLang="ja-JP" sz="1100" dirty="0">
                    <a:latin typeface="+mn-ea"/>
                  </a:rPr>
                  <a:t>【</a:t>
                </a:r>
                <a:r>
                  <a:rPr lang="ja-JP" altLang="en-US" sz="1100" dirty="0">
                    <a:latin typeface="+mn-ea"/>
                  </a:rPr>
                  <a:t>ﾌﾟﾛﾌｨｰﾙ</a:t>
                </a:r>
                <a:r>
                  <a:rPr lang="en-US" altLang="ja-JP" sz="1100" dirty="0">
                    <a:latin typeface="+mn-ea"/>
                  </a:rPr>
                  <a:t>】</a:t>
                </a:r>
              </a:p>
              <a:p>
                <a:r>
                  <a:rPr lang="ja-JP" altLang="en-US" sz="1100" dirty="0">
                    <a:latin typeface="+mn-ea"/>
                  </a:rPr>
                  <a:t>長崎県出身、福岡県在住のコピーライター。</a:t>
                </a:r>
              </a:p>
              <a:p>
                <a:r>
                  <a:rPr lang="ja-JP" altLang="en-US" sz="1100" dirty="0">
                    <a:latin typeface="+mn-ea"/>
                  </a:rPr>
                  <a:t>九州各県の企業・自治体などのコピー・企画を担当。</a:t>
                </a:r>
              </a:p>
              <a:p>
                <a:r>
                  <a:rPr lang="ja-JP" altLang="en-US" sz="1100" dirty="0">
                    <a:latin typeface="+mn-ea"/>
                  </a:rPr>
                  <a:t>主な受賞歴に、</a:t>
                </a:r>
                <a:r>
                  <a:rPr lang="en-US" altLang="ja-JP" sz="1100" dirty="0">
                    <a:latin typeface="+mn-ea"/>
                  </a:rPr>
                  <a:t>OCC</a:t>
                </a:r>
                <a:r>
                  <a:rPr lang="ja-JP" altLang="en-US" sz="1100" dirty="0">
                    <a:latin typeface="+mn-ea"/>
                  </a:rPr>
                  <a:t>賞、</a:t>
                </a:r>
                <a:r>
                  <a:rPr lang="en-US" altLang="ja-JP" sz="1100" dirty="0">
                    <a:latin typeface="+mn-ea"/>
                  </a:rPr>
                  <a:t>OCC</a:t>
                </a:r>
                <a:r>
                  <a:rPr lang="ja-JP" altLang="en-US" sz="1100" dirty="0">
                    <a:latin typeface="+mn-ea"/>
                  </a:rPr>
                  <a:t>最高新人賞、</a:t>
                </a:r>
                <a:r>
                  <a:rPr lang="en-US" altLang="ja-JP" sz="1100" dirty="0">
                    <a:latin typeface="+mn-ea"/>
                  </a:rPr>
                  <a:t>TCC</a:t>
                </a:r>
                <a:r>
                  <a:rPr lang="ja-JP" altLang="en-US" sz="1100" dirty="0">
                    <a:latin typeface="+mn-ea"/>
                  </a:rPr>
                  <a:t>新人賞、</a:t>
                </a:r>
                <a:r>
                  <a:rPr lang="en-US" altLang="ja-JP" sz="1100" dirty="0">
                    <a:latin typeface="+mn-ea"/>
                  </a:rPr>
                  <a:t>FCC</a:t>
                </a:r>
                <a:r>
                  <a:rPr lang="ja-JP" altLang="en-US" sz="1100" dirty="0">
                    <a:latin typeface="+mn-ea"/>
                  </a:rPr>
                  <a:t>審査員特別賞など。</a:t>
                </a:r>
                <a:endParaRPr lang="en-US" altLang="ja-JP" sz="1100" dirty="0">
                  <a:latin typeface="+mn-ea"/>
                </a:endParaRPr>
              </a:p>
              <a:p>
                <a:r>
                  <a:rPr lang="ja-JP" altLang="en-US" sz="1100" dirty="0">
                    <a:latin typeface="+mn-ea"/>
                  </a:rPr>
                  <a:t>主なクリエイティブワークは、鹿屋市「土用のうしの日問題」、</a:t>
                </a:r>
                <a:endParaRPr lang="en-US" altLang="ja-JP" sz="1100" dirty="0">
                  <a:latin typeface="+mn-ea"/>
                </a:endParaRPr>
              </a:p>
              <a:p>
                <a:r>
                  <a:rPr lang="ja-JP" altLang="en-US" sz="1100" dirty="0">
                    <a:latin typeface="+mn-ea"/>
                  </a:rPr>
                  <a:t>福岡市「屋台列車」、アビスパ福岡「アビスパ史上、今が一番おもしろい。」、</a:t>
                </a:r>
                <a:endParaRPr lang="en-US" altLang="ja-JP" sz="1100" dirty="0">
                  <a:latin typeface="+mn-ea"/>
                </a:endParaRPr>
              </a:p>
              <a:p>
                <a:r>
                  <a:rPr lang="ja-JP" altLang="en-US" sz="1100" dirty="0">
                    <a:latin typeface="+mn-ea"/>
                  </a:rPr>
                  <a:t>大分県「さ、全力風呂そうじだ。」など。</a:t>
                </a:r>
                <a:endParaRPr lang="ja-JP" altLang="en-US" sz="1100" dirty="0"/>
              </a:p>
            </p:txBody>
          </p:sp>
          <p:sp>
            <p:nvSpPr>
              <p:cNvPr id="16" name="テキスト ボックス 15">
                <a:extLst>
                  <a:ext uri="{FF2B5EF4-FFF2-40B4-BE49-F238E27FC236}">
                    <a16:creationId xmlns:a16="http://schemas.microsoft.com/office/drawing/2014/main" id="{4BA1AFEC-1569-BEA1-B365-28211D9B9339}"/>
                  </a:ext>
                </a:extLst>
              </p:cNvPr>
              <p:cNvSpPr txBox="1"/>
              <p:nvPr/>
            </p:nvSpPr>
            <p:spPr>
              <a:xfrm>
                <a:off x="504337" y="5311522"/>
                <a:ext cx="5968691" cy="477054"/>
              </a:xfrm>
              <a:prstGeom prst="rect">
                <a:avLst/>
              </a:prstGeom>
              <a:noFill/>
            </p:spPr>
            <p:txBody>
              <a:bodyPr wrap="square">
                <a:spAutoFit/>
              </a:bodyPr>
              <a:lstStyle/>
              <a:p>
                <a:r>
                  <a:rPr lang="ja-JP" altLang="en-US" sz="1400" b="1" dirty="0"/>
                  <a:t>第２部</a:t>
                </a:r>
                <a:r>
                  <a:rPr lang="ja-JP" altLang="en-US" sz="1100" dirty="0">
                    <a:latin typeface="+mn-ea"/>
                  </a:rPr>
                  <a:t>：  </a:t>
                </a:r>
                <a:r>
                  <a:rPr lang="en-US" altLang="ja-JP" sz="1100" dirty="0">
                    <a:latin typeface="+mn-ea"/>
                  </a:rPr>
                  <a:t>2023</a:t>
                </a:r>
                <a:r>
                  <a:rPr lang="ja-JP" altLang="en-US" sz="1100" dirty="0">
                    <a:latin typeface="+mn-ea"/>
                  </a:rPr>
                  <a:t>年</a:t>
                </a:r>
                <a:r>
                  <a:rPr lang="en-US" altLang="ja-JP" sz="1100" dirty="0">
                    <a:latin typeface="+mn-ea"/>
                  </a:rPr>
                  <a:t> </a:t>
                </a:r>
                <a:r>
                  <a:rPr lang="ja-JP" altLang="en-US" sz="1100" dirty="0">
                    <a:latin typeface="+mn-ea"/>
                  </a:rPr>
                  <a:t>クリエイター・オブ・ザ・イヤー メダリスト</a:t>
                </a:r>
              </a:p>
              <a:p>
                <a:r>
                  <a:rPr lang="ja-JP" altLang="en-US" sz="1100" dirty="0">
                    <a:latin typeface="+mn-ea"/>
                  </a:rPr>
                  <a:t>　　　　　　電通　</a:t>
                </a:r>
                <a:r>
                  <a:rPr lang="en-US" altLang="ja-JP" sz="1100" dirty="0">
                    <a:latin typeface="+mn-ea"/>
                  </a:rPr>
                  <a:t>zero</a:t>
                </a:r>
                <a:r>
                  <a:rPr lang="ja-JP" altLang="en-US" sz="1100" dirty="0">
                    <a:latin typeface="+mn-ea"/>
                  </a:rPr>
                  <a:t> クリエーティブ・ディレクター／コピーライター</a:t>
                </a:r>
                <a:endParaRPr lang="ja-JP" altLang="en-US" dirty="0">
                  <a:latin typeface="+mn-ea"/>
                </a:endParaRPr>
              </a:p>
            </p:txBody>
          </p:sp>
          <p:sp>
            <p:nvSpPr>
              <p:cNvPr id="18" name="テキスト ボックス 17">
                <a:extLst>
                  <a:ext uri="{FF2B5EF4-FFF2-40B4-BE49-F238E27FC236}">
                    <a16:creationId xmlns:a16="http://schemas.microsoft.com/office/drawing/2014/main" id="{1ECE6A4B-7000-838E-66C7-B6931DF5DB84}"/>
                  </a:ext>
                </a:extLst>
              </p:cNvPr>
              <p:cNvSpPr txBox="1"/>
              <p:nvPr/>
            </p:nvSpPr>
            <p:spPr>
              <a:xfrm>
                <a:off x="5138919" y="5292356"/>
                <a:ext cx="1998707" cy="338554"/>
              </a:xfrm>
              <a:prstGeom prst="rect">
                <a:avLst/>
              </a:prstGeom>
              <a:noFill/>
            </p:spPr>
            <p:txBody>
              <a:bodyPr wrap="square">
                <a:spAutoFit/>
              </a:bodyPr>
              <a:lstStyle/>
              <a:p>
                <a:r>
                  <a:rPr lang="ja-JP" altLang="en-US" sz="1600" b="1" dirty="0"/>
                  <a:t>有元 沙矢香氏</a:t>
                </a:r>
              </a:p>
            </p:txBody>
          </p:sp>
          <p:sp>
            <p:nvSpPr>
              <p:cNvPr id="22" name="テキスト ボックス 21">
                <a:extLst>
                  <a:ext uri="{FF2B5EF4-FFF2-40B4-BE49-F238E27FC236}">
                    <a16:creationId xmlns:a16="http://schemas.microsoft.com/office/drawing/2014/main" id="{73D15EC4-A1E8-34D4-153C-CE95D9AE3F74}"/>
                  </a:ext>
                </a:extLst>
              </p:cNvPr>
              <p:cNvSpPr txBox="1"/>
              <p:nvPr/>
            </p:nvSpPr>
            <p:spPr>
              <a:xfrm>
                <a:off x="1758135" y="5797589"/>
                <a:ext cx="5086310" cy="1277273"/>
              </a:xfrm>
              <a:prstGeom prst="rect">
                <a:avLst/>
              </a:prstGeom>
              <a:noFill/>
            </p:spPr>
            <p:txBody>
              <a:bodyPr wrap="square">
                <a:spAutoFit/>
              </a:bodyPr>
              <a:lstStyle/>
              <a:p>
                <a:r>
                  <a:rPr lang="en-US" altLang="ja-JP" sz="1100" dirty="0">
                    <a:latin typeface="+mn-ea"/>
                  </a:rPr>
                  <a:t>【</a:t>
                </a:r>
                <a:r>
                  <a:rPr lang="ja-JP" altLang="en-US" sz="1100" dirty="0">
                    <a:latin typeface="+mn-ea"/>
                  </a:rPr>
                  <a:t>ﾌﾟﾛﾌｨｰﾙ</a:t>
                </a:r>
                <a:r>
                  <a:rPr lang="en-US" altLang="ja-JP" sz="1100" dirty="0">
                    <a:latin typeface="+mn-ea"/>
                  </a:rPr>
                  <a:t>】</a:t>
                </a:r>
              </a:p>
              <a:p>
                <a:r>
                  <a:rPr lang="ja-JP" altLang="en-US" sz="1100" dirty="0">
                    <a:latin typeface="+mn-ea"/>
                  </a:rPr>
                  <a:t>兵庫県西宮市出身。ホットペッパーのアフレコ</a:t>
                </a:r>
                <a:r>
                  <a:rPr lang="en-US" altLang="ja-JP" sz="1100" dirty="0">
                    <a:latin typeface="+mn-ea"/>
                  </a:rPr>
                  <a:t>CM</a:t>
                </a:r>
                <a:r>
                  <a:rPr lang="ja-JP" altLang="en-US" sz="1100" dirty="0">
                    <a:latin typeface="+mn-ea"/>
                  </a:rPr>
                  <a:t>で、</a:t>
                </a:r>
                <a:r>
                  <a:rPr lang="en-US" altLang="ja-JP" sz="1100" dirty="0">
                    <a:latin typeface="+mn-ea"/>
                  </a:rPr>
                  <a:t>15</a:t>
                </a:r>
                <a:r>
                  <a:rPr lang="ja-JP" altLang="en-US" sz="1100" dirty="0">
                    <a:latin typeface="+mn-ea"/>
                  </a:rPr>
                  <a:t>秒で人を笑わせられる技術に感銘を受け、</a:t>
                </a:r>
                <a:r>
                  <a:rPr lang="en-US" altLang="ja-JP" sz="1100" dirty="0">
                    <a:latin typeface="+mn-ea"/>
                  </a:rPr>
                  <a:t>2007</a:t>
                </a:r>
                <a:r>
                  <a:rPr lang="ja-JP" altLang="en-US" sz="1100" dirty="0">
                    <a:latin typeface="+mn-ea"/>
                  </a:rPr>
                  <a:t>年に電通入社。</a:t>
                </a:r>
                <a:endParaRPr lang="en-US" altLang="ja-JP" sz="1100" dirty="0">
                  <a:latin typeface="+mn-ea"/>
                </a:endParaRPr>
              </a:p>
              <a:p>
                <a:r>
                  <a:rPr lang="ja-JP" altLang="en-US" sz="1100" dirty="0">
                    <a:latin typeface="+mn-ea"/>
                  </a:rPr>
                  <a:t>主な仕事は、朝日放送「</a:t>
                </a:r>
                <a:r>
                  <a:rPr lang="en-US" altLang="ja-JP" sz="1100" dirty="0">
                    <a:latin typeface="+mn-ea"/>
                  </a:rPr>
                  <a:t>M-1</a:t>
                </a:r>
                <a:r>
                  <a:rPr lang="ja-JP" altLang="en-US" sz="1100" dirty="0">
                    <a:latin typeface="+mn-ea"/>
                  </a:rPr>
                  <a:t>グランプリ」、テレビ朝日・東宝</a:t>
                </a:r>
                <a:r>
                  <a:rPr lang="en-US" altLang="ja-JP" sz="1100" dirty="0">
                    <a:latin typeface="+mn-ea"/>
                  </a:rPr>
                  <a:t>『</a:t>
                </a:r>
                <a:r>
                  <a:rPr lang="ja-JP" altLang="en-US" sz="1100" dirty="0">
                    <a:latin typeface="+mn-ea"/>
                  </a:rPr>
                  <a:t>君の名は。</a:t>
                </a:r>
                <a:r>
                  <a:rPr lang="en-US" altLang="ja-JP" sz="1100" dirty="0">
                    <a:latin typeface="+mn-ea"/>
                  </a:rPr>
                  <a:t>』</a:t>
                </a:r>
                <a:r>
                  <a:rPr lang="ja-JP" altLang="en-US" sz="1100" dirty="0">
                    <a:latin typeface="+mn-ea"/>
                  </a:rPr>
                  <a:t>地上波放送「入れ替わってる！？提供表示」、ソニーミュージック</a:t>
                </a:r>
                <a:r>
                  <a:rPr lang="en-US" altLang="ja-JP" sz="1100" dirty="0">
                    <a:latin typeface="+mn-ea"/>
                  </a:rPr>
                  <a:t>JUJU</a:t>
                </a:r>
              </a:p>
              <a:p>
                <a:r>
                  <a:rPr lang="ja-JP" altLang="en-US" sz="1100" dirty="0">
                    <a:latin typeface="+mn-ea"/>
                  </a:rPr>
                  <a:t>「</a:t>
                </a:r>
                <a:r>
                  <a:rPr lang="en-US" altLang="ja-JP" sz="1100" dirty="0">
                    <a:latin typeface="+mn-ea"/>
                  </a:rPr>
                  <a:t>A HAPPY NEW YEAR</a:t>
                </a:r>
                <a:r>
                  <a:rPr lang="ja-JP" altLang="en-US" sz="1100" dirty="0">
                    <a:latin typeface="+mn-ea"/>
                  </a:rPr>
                  <a:t>新聞広告」、サントリー角ハイボール、</a:t>
                </a:r>
                <a:endParaRPr lang="en-US" altLang="ja-JP" sz="1100" dirty="0">
                  <a:latin typeface="+mn-ea"/>
                </a:endParaRPr>
              </a:p>
              <a:p>
                <a:r>
                  <a:rPr lang="ja-JP" altLang="en-US" sz="1100" dirty="0">
                    <a:latin typeface="+mn-ea"/>
                  </a:rPr>
                  <a:t>トリスハイボール、</a:t>
                </a:r>
                <a:r>
                  <a:rPr lang="en-US" altLang="ja-JP" sz="1100" dirty="0">
                    <a:latin typeface="+mn-ea"/>
                  </a:rPr>
                  <a:t>Netflix</a:t>
                </a:r>
                <a:r>
                  <a:rPr lang="ja-JP" altLang="en-US" sz="1100" dirty="0">
                    <a:latin typeface="+mn-ea"/>
                  </a:rPr>
                  <a:t>、伊藤忠商事など。</a:t>
                </a:r>
              </a:p>
            </p:txBody>
          </p:sp>
        </p:grpSp>
        <p:grpSp>
          <p:nvGrpSpPr>
            <p:cNvPr id="30" name="グループ化 29">
              <a:extLst>
                <a:ext uri="{FF2B5EF4-FFF2-40B4-BE49-F238E27FC236}">
                  <a16:creationId xmlns:a16="http://schemas.microsoft.com/office/drawing/2014/main" id="{81D7D5DC-5AE8-E5A8-A974-1AB19E7D8D43}"/>
                </a:ext>
              </a:extLst>
            </p:cNvPr>
            <p:cNvGrpSpPr/>
            <p:nvPr/>
          </p:nvGrpSpPr>
          <p:grpSpPr>
            <a:xfrm>
              <a:off x="337532" y="7202453"/>
              <a:ext cx="6588055" cy="1806595"/>
              <a:chOff x="337532" y="7202453"/>
              <a:chExt cx="6588055" cy="1806595"/>
            </a:xfrm>
          </p:grpSpPr>
          <p:sp>
            <p:nvSpPr>
              <p:cNvPr id="23" name="テキスト ボックス 22">
                <a:extLst>
                  <a:ext uri="{FF2B5EF4-FFF2-40B4-BE49-F238E27FC236}">
                    <a16:creationId xmlns:a16="http://schemas.microsoft.com/office/drawing/2014/main" id="{51B839C6-B3D4-F938-C5B0-6C4506841D14}"/>
                  </a:ext>
                </a:extLst>
              </p:cNvPr>
              <p:cNvSpPr txBox="1"/>
              <p:nvPr/>
            </p:nvSpPr>
            <p:spPr>
              <a:xfrm>
                <a:off x="337532" y="7202453"/>
                <a:ext cx="5673654" cy="646331"/>
              </a:xfrm>
              <a:prstGeom prst="rect">
                <a:avLst/>
              </a:prstGeom>
              <a:noFill/>
            </p:spPr>
            <p:txBody>
              <a:bodyPr wrap="square">
                <a:spAutoFit/>
              </a:bodyPr>
              <a:lstStyle/>
              <a:p>
                <a:r>
                  <a:rPr lang="ja-JP" altLang="en-US" sz="1400" b="1" dirty="0"/>
                  <a:t>第３部</a:t>
                </a:r>
                <a:r>
                  <a:rPr lang="ja-JP" altLang="en-US" sz="1100" dirty="0"/>
                  <a:t>：  </a:t>
                </a:r>
                <a:r>
                  <a:rPr lang="en-US" altLang="ja-JP" sz="1100" dirty="0">
                    <a:latin typeface="+mn-ea"/>
                  </a:rPr>
                  <a:t>2023</a:t>
                </a:r>
                <a:r>
                  <a:rPr lang="ja-JP" altLang="en-US" sz="1100" dirty="0">
                    <a:latin typeface="+mn-ea"/>
                  </a:rPr>
                  <a:t>年</a:t>
                </a:r>
                <a:r>
                  <a:rPr lang="en-US" altLang="ja-JP" sz="1100" dirty="0">
                    <a:latin typeface="+mn-ea"/>
                  </a:rPr>
                  <a:t> </a:t>
                </a:r>
                <a:r>
                  <a:rPr lang="ja-JP" altLang="en-US" sz="1100" dirty="0">
                    <a:latin typeface="+mn-ea"/>
                  </a:rPr>
                  <a:t>クリエイター・オブ・ザ・イヤー </a:t>
                </a:r>
              </a:p>
              <a:p>
                <a:r>
                  <a:rPr lang="ja-JP" altLang="en-US" sz="1100" dirty="0">
                    <a:latin typeface="+mn-ea"/>
                  </a:rPr>
                  <a:t>　　　　　　</a:t>
                </a:r>
                <a:r>
                  <a:rPr lang="en-US" altLang="ja-JP" sz="1100" dirty="0" err="1">
                    <a:latin typeface="+mn-ea"/>
                  </a:rPr>
                  <a:t>dentsu</a:t>
                </a:r>
                <a:r>
                  <a:rPr lang="en-US" altLang="ja-JP" sz="1100" dirty="0">
                    <a:latin typeface="+mn-ea"/>
                  </a:rPr>
                  <a:t> Japan</a:t>
                </a:r>
                <a:r>
                  <a:rPr lang="ja-JP" altLang="en-US" sz="1100" dirty="0">
                    <a:latin typeface="+mn-ea"/>
                  </a:rPr>
                  <a:t>／電通コーポレートワン　グロースオフィサー　</a:t>
                </a:r>
              </a:p>
              <a:p>
                <a:r>
                  <a:rPr lang="ja-JP" altLang="en-US" sz="1100" dirty="0">
                    <a:latin typeface="+mn-ea"/>
                  </a:rPr>
                  <a:t>　　　　　　　　　　　　　　　エグゼクティブ・クリエーティブ・ディレクター</a:t>
                </a:r>
              </a:p>
            </p:txBody>
          </p:sp>
          <p:sp>
            <p:nvSpPr>
              <p:cNvPr id="26" name="テキスト ボックス 25">
                <a:extLst>
                  <a:ext uri="{FF2B5EF4-FFF2-40B4-BE49-F238E27FC236}">
                    <a16:creationId xmlns:a16="http://schemas.microsoft.com/office/drawing/2014/main" id="{6B10B0A1-CD0C-8214-1D19-8FCF32D08C91}"/>
                  </a:ext>
                </a:extLst>
              </p:cNvPr>
              <p:cNvSpPr txBox="1"/>
              <p:nvPr/>
            </p:nvSpPr>
            <p:spPr>
              <a:xfrm>
                <a:off x="4987003" y="7205604"/>
                <a:ext cx="1486787" cy="338554"/>
              </a:xfrm>
              <a:prstGeom prst="rect">
                <a:avLst/>
              </a:prstGeom>
              <a:noFill/>
            </p:spPr>
            <p:txBody>
              <a:bodyPr wrap="square">
                <a:spAutoFit/>
              </a:bodyPr>
              <a:lstStyle/>
              <a:p>
                <a:r>
                  <a:rPr lang="ja-JP" altLang="en-US" sz="1600" b="1" dirty="0"/>
                  <a:t>高崎 卓馬氏</a:t>
                </a:r>
              </a:p>
            </p:txBody>
          </p:sp>
          <p:sp>
            <p:nvSpPr>
              <p:cNvPr id="29" name="テキスト ボックス 28">
                <a:extLst>
                  <a:ext uri="{FF2B5EF4-FFF2-40B4-BE49-F238E27FC236}">
                    <a16:creationId xmlns:a16="http://schemas.microsoft.com/office/drawing/2014/main" id="{4A4DB8FC-7CFB-5684-238B-66FC51F933B7}"/>
                  </a:ext>
                </a:extLst>
              </p:cNvPr>
              <p:cNvSpPr txBox="1"/>
              <p:nvPr/>
            </p:nvSpPr>
            <p:spPr>
              <a:xfrm>
                <a:off x="1579719" y="7731775"/>
                <a:ext cx="5345868" cy="1277273"/>
              </a:xfrm>
              <a:prstGeom prst="rect">
                <a:avLst/>
              </a:prstGeom>
              <a:noFill/>
            </p:spPr>
            <p:txBody>
              <a:bodyPr wrap="square">
                <a:spAutoFit/>
              </a:bodyPr>
              <a:lstStyle/>
              <a:p>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ﾌﾟﾛﾌｨｰﾙ</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p>
              <a:p>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1969</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年福岡生まれ。</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2010</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13</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年に続く</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3</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度目のクリエイター・オブ・ザ・イヤー受賞をはじめ、国内外での受賞多数。著書に「表現の技術」（中央公文庫）、</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小説「オートリバース」（中央公論新社）、絵本「まっくろ」（講談社）など。</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J-WAVE</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BITS&amp;BOBS TOKYO</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」で</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MC</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を担当。</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共同脚本・プロデュースで参加した映画「</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PERFECT DAYS</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」は、</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2023</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年の</a:t>
                </a:r>
                <a:endParaRPr lang="en-US" altLang="ja-JP" sz="11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a:effectLst/>
                    <a:latin typeface="游ゴシック" panose="020B0400000000000000" pitchFamily="50" charset="-128"/>
                    <a:ea typeface="游ゴシック" panose="020B0400000000000000" pitchFamily="50" charset="-128"/>
                    <a:cs typeface="ＭＳ Ｐゴシック" panose="020B0600070205080204" pitchFamily="50" charset="-128"/>
                  </a:rPr>
                  <a:t>カンヌ</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国際映画祭で、役所広司さんが最優秀男優賞を受賞。</a:t>
                </a:r>
                <a:endParaRPr lang="ja-JP" altLang="ja-JP" sz="1100" dirty="0">
                  <a:effectLst/>
                  <a:latin typeface="+mn-ea"/>
                  <a:cs typeface="ＭＳ Ｐゴシック" panose="020B0600070205080204" pitchFamily="50" charset="-128"/>
                </a:endParaRPr>
              </a:p>
            </p:txBody>
          </p:sp>
        </p:grpSp>
      </p:grpSp>
      <p:pic>
        <p:nvPicPr>
          <p:cNvPr id="13" name="図 12">
            <a:extLst>
              <a:ext uri="{FF2B5EF4-FFF2-40B4-BE49-F238E27FC236}">
                <a16:creationId xmlns:a16="http://schemas.microsoft.com/office/drawing/2014/main" id="{7B49AC9D-9C25-2E56-12D7-997079CCB1F7}"/>
              </a:ext>
            </a:extLst>
          </p:cNvPr>
          <p:cNvPicPr>
            <a:picLocks noChangeAspect="1"/>
          </p:cNvPicPr>
          <p:nvPr/>
        </p:nvPicPr>
        <p:blipFill>
          <a:blip r:embed="rId4"/>
          <a:stretch>
            <a:fillRect/>
          </a:stretch>
        </p:blipFill>
        <p:spPr>
          <a:xfrm>
            <a:off x="556208" y="7731409"/>
            <a:ext cx="961920" cy="1314624"/>
          </a:xfrm>
          <a:prstGeom prst="rect">
            <a:avLst/>
          </a:prstGeom>
        </p:spPr>
      </p:pic>
      <p:pic>
        <p:nvPicPr>
          <p:cNvPr id="17" name="図 16">
            <a:extLst>
              <a:ext uri="{FF2B5EF4-FFF2-40B4-BE49-F238E27FC236}">
                <a16:creationId xmlns:a16="http://schemas.microsoft.com/office/drawing/2014/main" id="{E73750E1-DD02-03E9-E1F7-0BC0E14BA24E}"/>
              </a:ext>
            </a:extLst>
          </p:cNvPr>
          <p:cNvPicPr>
            <a:picLocks noChangeAspect="1"/>
          </p:cNvPicPr>
          <p:nvPr/>
        </p:nvPicPr>
        <p:blipFill>
          <a:blip r:embed="rId5"/>
          <a:stretch>
            <a:fillRect/>
          </a:stretch>
        </p:blipFill>
        <p:spPr>
          <a:xfrm>
            <a:off x="550186" y="5799215"/>
            <a:ext cx="961921" cy="1314625"/>
          </a:xfrm>
          <a:prstGeom prst="rect">
            <a:avLst/>
          </a:prstGeom>
        </p:spPr>
      </p:pic>
      <p:pic>
        <p:nvPicPr>
          <p:cNvPr id="3" name="図 2">
            <a:extLst>
              <a:ext uri="{FF2B5EF4-FFF2-40B4-BE49-F238E27FC236}">
                <a16:creationId xmlns:a16="http://schemas.microsoft.com/office/drawing/2014/main" id="{38A96237-AEF6-9C3E-CC06-1C10AB1D1F3D}"/>
              </a:ext>
            </a:extLst>
          </p:cNvPr>
          <p:cNvPicPr>
            <a:picLocks noChangeAspect="1"/>
          </p:cNvPicPr>
          <p:nvPr/>
        </p:nvPicPr>
        <p:blipFill>
          <a:blip r:embed="rId6"/>
          <a:stretch>
            <a:fillRect/>
          </a:stretch>
        </p:blipFill>
        <p:spPr>
          <a:xfrm>
            <a:off x="550186" y="3917805"/>
            <a:ext cx="964387" cy="1314625"/>
          </a:xfrm>
          <a:prstGeom prst="rect">
            <a:avLst/>
          </a:prstGeom>
        </p:spPr>
      </p:pic>
    </p:spTree>
    <p:extLst>
      <p:ext uri="{BB962C8B-B14F-4D97-AF65-F5344CB8AC3E}">
        <p14:creationId xmlns:p14="http://schemas.microsoft.com/office/powerpoint/2010/main" val="335941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870" y="1044025"/>
            <a:ext cx="6603666" cy="1007264"/>
          </a:xfrm>
          <a:prstGeom prst="rect">
            <a:avLst/>
          </a:prstGeom>
        </p:spPr>
        <p:txBody>
          <a:bodyPr vert="horz" wrap="square" lIns="0" tIns="10860" rIns="0" bIns="0" rtlCol="0">
            <a:spAutoFit/>
          </a:bodyPr>
          <a:lstStyle/>
          <a:p>
            <a:pPr marL="1639825" defTabSz="781903">
              <a:spcBef>
                <a:spcPts val="86"/>
              </a:spcBef>
            </a:pPr>
            <a:r>
              <a:rPr kumimoji="1" lang="ja-JP" altLang="en-US" sz="1026" b="1" dirty="0">
                <a:solidFill>
                  <a:prstClr val="black"/>
                </a:solidFill>
                <a:uFill>
                  <a:solidFill>
                    <a:srgbClr val="000000"/>
                  </a:solidFill>
                </a:uFill>
                <a:latin typeface="Yu Gothic UI"/>
                <a:cs typeface="Yu Gothic UI"/>
              </a:rPr>
              <a:t>　　　　　　　　　　　</a:t>
            </a:r>
            <a:r>
              <a:rPr kumimoji="1" sz="1026" b="1" u="sng" dirty="0">
                <a:solidFill>
                  <a:prstClr val="black"/>
                </a:solidFill>
                <a:uFill>
                  <a:solidFill>
                    <a:srgbClr val="000000"/>
                  </a:solidFill>
                </a:uFill>
                <a:latin typeface="Yu Gothic UI"/>
                <a:cs typeface="Yu Gothic UI"/>
              </a:rPr>
              <a:t>第</a:t>
            </a:r>
            <a:r>
              <a:rPr kumimoji="1" lang="en-US" altLang="ja-JP" sz="1026" b="1" u="sng" spc="9" dirty="0">
                <a:solidFill>
                  <a:prstClr val="black"/>
                </a:solidFill>
                <a:uFill>
                  <a:solidFill>
                    <a:srgbClr val="000000"/>
                  </a:solidFill>
                </a:uFill>
                <a:latin typeface="Yu Gothic UI"/>
                <a:cs typeface="Yu Gothic UI"/>
              </a:rPr>
              <a:t>43</a:t>
            </a:r>
            <a:r>
              <a:rPr kumimoji="1" sz="1026" b="1" u="sng" dirty="0">
                <a:solidFill>
                  <a:prstClr val="black"/>
                </a:solidFill>
                <a:uFill>
                  <a:solidFill>
                    <a:srgbClr val="000000"/>
                  </a:solidFill>
                </a:uFill>
                <a:latin typeface="Yu Gothic UI"/>
                <a:cs typeface="Yu Gothic UI"/>
              </a:rPr>
              <a:t>回</a:t>
            </a:r>
            <a:r>
              <a:rPr kumimoji="1" sz="1026" b="1" u="sng" spc="4" dirty="0">
                <a:solidFill>
                  <a:prstClr val="black"/>
                </a:solidFill>
                <a:uFill>
                  <a:solidFill>
                    <a:srgbClr val="000000"/>
                  </a:solidFill>
                </a:uFill>
                <a:latin typeface="Yu Gothic UI"/>
                <a:cs typeface="Yu Gothic UI"/>
              </a:rPr>
              <a:t>ＯＡＡＡ</a:t>
            </a:r>
            <a:r>
              <a:rPr kumimoji="1" sz="1026" b="1" u="sng" spc="261" dirty="0">
                <a:solidFill>
                  <a:prstClr val="black"/>
                </a:solidFill>
                <a:uFill>
                  <a:solidFill>
                    <a:srgbClr val="000000"/>
                  </a:solidFill>
                </a:uFill>
                <a:latin typeface="Yu Gothic UI"/>
                <a:cs typeface="Yu Gothic UI"/>
              </a:rPr>
              <a:t>ク</a:t>
            </a:r>
            <a:r>
              <a:rPr kumimoji="1" sz="1026" b="1" u="sng" spc="244" dirty="0">
                <a:solidFill>
                  <a:prstClr val="black"/>
                </a:solidFill>
                <a:uFill>
                  <a:solidFill>
                    <a:srgbClr val="000000"/>
                  </a:solidFill>
                </a:uFill>
                <a:latin typeface="Yu Gothic UI"/>
                <a:cs typeface="Yu Gothic UI"/>
              </a:rPr>
              <a:t>リ</a:t>
            </a:r>
            <a:r>
              <a:rPr kumimoji="1" sz="1026" b="1" u="sng" spc="261" dirty="0">
                <a:solidFill>
                  <a:prstClr val="black"/>
                </a:solidFill>
                <a:uFill>
                  <a:solidFill>
                    <a:srgbClr val="000000"/>
                  </a:solidFill>
                </a:uFill>
                <a:latin typeface="Yu Gothic UI"/>
                <a:cs typeface="Yu Gothic UI"/>
              </a:rPr>
              <a:t>エ</a:t>
            </a:r>
            <a:r>
              <a:rPr kumimoji="1" sz="1026" b="1" u="sng" spc="248" dirty="0">
                <a:solidFill>
                  <a:prstClr val="black"/>
                </a:solidFill>
                <a:uFill>
                  <a:solidFill>
                    <a:srgbClr val="000000"/>
                  </a:solidFill>
                </a:uFill>
                <a:latin typeface="Yu Gothic UI"/>
                <a:cs typeface="Yu Gothic UI"/>
              </a:rPr>
              <a:t>イ</a:t>
            </a:r>
            <a:r>
              <a:rPr kumimoji="1" sz="1026" b="1" u="sng" spc="278" dirty="0">
                <a:solidFill>
                  <a:prstClr val="black"/>
                </a:solidFill>
                <a:uFill>
                  <a:solidFill>
                    <a:srgbClr val="000000"/>
                  </a:solidFill>
                </a:uFill>
                <a:latin typeface="Yu Gothic UI"/>
                <a:cs typeface="Yu Gothic UI"/>
              </a:rPr>
              <a:t>テ</a:t>
            </a:r>
            <a:r>
              <a:rPr kumimoji="1" sz="1026" b="1" u="sng" spc="90" dirty="0">
                <a:solidFill>
                  <a:prstClr val="black"/>
                </a:solidFill>
                <a:uFill>
                  <a:solidFill>
                    <a:srgbClr val="000000"/>
                  </a:solidFill>
                </a:uFill>
                <a:latin typeface="Yu Gothic UI"/>
                <a:cs typeface="Yu Gothic UI"/>
              </a:rPr>
              <a:t>ィ</a:t>
            </a:r>
            <a:r>
              <a:rPr kumimoji="1" sz="1026" b="1" u="sng" spc="111" dirty="0">
                <a:solidFill>
                  <a:prstClr val="black"/>
                </a:solidFill>
                <a:uFill>
                  <a:solidFill>
                    <a:srgbClr val="000000"/>
                  </a:solidFill>
                </a:uFill>
                <a:latin typeface="Yu Gothic UI"/>
                <a:cs typeface="Yu Gothic UI"/>
              </a:rPr>
              <a:t>ブ</a:t>
            </a:r>
            <a:r>
              <a:rPr kumimoji="1" sz="1026" b="1" u="sng" spc="145" dirty="0">
                <a:solidFill>
                  <a:prstClr val="black"/>
                </a:solidFill>
                <a:uFill>
                  <a:solidFill>
                    <a:srgbClr val="000000"/>
                  </a:solidFill>
                </a:uFill>
                <a:latin typeface="Yu Gothic UI"/>
                <a:cs typeface="Yu Gothic UI"/>
              </a:rPr>
              <a:t>研究会</a:t>
            </a:r>
            <a:endParaRPr kumimoji="1" lang="en-US" sz="1026" b="1" u="sng" spc="145" dirty="0">
              <a:solidFill>
                <a:prstClr val="black"/>
              </a:solidFill>
              <a:uFill>
                <a:solidFill>
                  <a:srgbClr val="000000"/>
                </a:solidFill>
              </a:uFill>
              <a:latin typeface="Yu Gothic UI"/>
              <a:cs typeface="Yu Gothic UI"/>
            </a:endParaRPr>
          </a:p>
          <a:p>
            <a:pPr marL="1639825" defTabSz="781903">
              <a:spcBef>
                <a:spcPts val="86"/>
              </a:spcBef>
            </a:pPr>
            <a:endParaRPr kumimoji="1" lang="en-US" sz="1026" b="1" u="sng" spc="145" dirty="0">
              <a:solidFill>
                <a:prstClr val="black"/>
              </a:solidFill>
              <a:uFill>
                <a:solidFill>
                  <a:srgbClr val="000000"/>
                </a:solidFill>
              </a:uFill>
              <a:latin typeface="Yu Gothic UI"/>
              <a:cs typeface="Yu Gothic UI"/>
            </a:endParaRPr>
          </a:p>
          <a:p>
            <a:pPr marL="1639825" defTabSz="781903">
              <a:spcBef>
                <a:spcPts val="86"/>
              </a:spcBef>
            </a:pPr>
            <a:r>
              <a:rPr kumimoji="1" sz="1400" b="1" spc="4" dirty="0">
                <a:solidFill>
                  <a:prstClr val="black"/>
                </a:solidFill>
                <a:latin typeface="Yu Gothic UI"/>
                <a:cs typeface="Yu Gothic UI"/>
              </a:rPr>
              <a:t>受講料</a:t>
            </a:r>
            <a:r>
              <a:rPr kumimoji="1" sz="1400" b="1" spc="-17" dirty="0">
                <a:solidFill>
                  <a:prstClr val="black"/>
                </a:solidFill>
                <a:latin typeface="Yu Gothic UI"/>
                <a:cs typeface="Yu Gothic UI"/>
              </a:rPr>
              <a:t>（</a:t>
            </a:r>
            <a:r>
              <a:rPr kumimoji="1" sz="1400" b="1" spc="90" dirty="0">
                <a:solidFill>
                  <a:prstClr val="black"/>
                </a:solidFill>
                <a:latin typeface="Yu Gothic UI"/>
                <a:cs typeface="Yu Gothic UI"/>
              </a:rPr>
              <a:t>1</a:t>
            </a:r>
            <a:r>
              <a:rPr kumimoji="1" sz="1400" b="1" spc="-21" dirty="0">
                <a:solidFill>
                  <a:prstClr val="black"/>
                </a:solidFill>
                <a:latin typeface="Yu Gothic UI"/>
                <a:cs typeface="Yu Gothic UI"/>
              </a:rPr>
              <a:t> </a:t>
            </a:r>
            <a:r>
              <a:rPr kumimoji="1" sz="1400" b="1" spc="4" dirty="0">
                <a:solidFill>
                  <a:prstClr val="black"/>
                </a:solidFill>
                <a:latin typeface="Yu Gothic UI"/>
                <a:cs typeface="Yu Gothic UI"/>
              </a:rPr>
              <a:t>名</a:t>
            </a:r>
            <a:r>
              <a:rPr kumimoji="1" sz="1400" b="1" spc="-17" dirty="0">
                <a:solidFill>
                  <a:prstClr val="black"/>
                </a:solidFill>
                <a:latin typeface="Yu Gothic UI"/>
                <a:cs typeface="Yu Gothic UI"/>
              </a:rPr>
              <a:t>）</a:t>
            </a:r>
            <a:r>
              <a:rPr kumimoji="1" sz="1400" b="1" spc="231" dirty="0">
                <a:solidFill>
                  <a:prstClr val="black"/>
                </a:solidFill>
                <a:latin typeface="Yu Gothic UI"/>
                <a:cs typeface="Yu Gothic UI"/>
              </a:rPr>
              <a:t>:</a:t>
            </a:r>
            <a:r>
              <a:rPr kumimoji="1" sz="1400" b="1" dirty="0">
                <a:solidFill>
                  <a:prstClr val="black"/>
                </a:solidFill>
                <a:latin typeface="Yu Gothic UI"/>
                <a:cs typeface="Yu Gothic UI"/>
              </a:rPr>
              <a:t> </a:t>
            </a:r>
            <a:r>
              <a:rPr kumimoji="1" sz="1400" b="1" spc="-26" dirty="0">
                <a:solidFill>
                  <a:prstClr val="black"/>
                </a:solidFill>
                <a:latin typeface="Yu Gothic UI"/>
                <a:cs typeface="Yu Gothic UI"/>
              </a:rPr>
              <a:t> </a:t>
            </a:r>
            <a:r>
              <a:rPr kumimoji="1" sz="1400" b="1" spc="4" dirty="0">
                <a:solidFill>
                  <a:prstClr val="black"/>
                </a:solidFill>
                <a:latin typeface="Yu Gothic UI"/>
                <a:cs typeface="Yu Gothic UI"/>
              </a:rPr>
              <a:t>一般</a:t>
            </a:r>
            <a:r>
              <a:rPr kumimoji="1" sz="1400" b="1" spc="-43" dirty="0">
                <a:solidFill>
                  <a:prstClr val="black"/>
                </a:solidFill>
                <a:latin typeface="Yu Gothic UI"/>
                <a:cs typeface="Yu Gothic UI"/>
              </a:rPr>
              <a:t> </a:t>
            </a:r>
            <a:r>
              <a:rPr kumimoji="1" sz="1400" b="1" spc="34" dirty="0">
                <a:solidFill>
                  <a:prstClr val="black"/>
                </a:solidFill>
                <a:latin typeface="Yu Gothic UI"/>
                <a:cs typeface="Yu Gothic UI"/>
              </a:rPr>
              <a:t>1,500</a:t>
            </a:r>
            <a:r>
              <a:rPr kumimoji="1" sz="1400" b="1" spc="-4" dirty="0">
                <a:solidFill>
                  <a:prstClr val="black"/>
                </a:solidFill>
                <a:latin typeface="Yu Gothic UI"/>
                <a:cs typeface="Yu Gothic UI"/>
              </a:rPr>
              <a:t> </a:t>
            </a:r>
            <a:r>
              <a:rPr kumimoji="1" sz="1400" b="1" spc="4" dirty="0">
                <a:solidFill>
                  <a:prstClr val="black"/>
                </a:solidFill>
                <a:latin typeface="Yu Gothic UI"/>
                <a:cs typeface="Yu Gothic UI"/>
              </a:rPr>
              <a:t>円</a:t>
            </a:r>
            <a:r>
              <a:rPr kumimoji="1" lang="ja-JP" altLang="en-US" sz="1400" b="1" spc="4" dirty="0">
                <a:solidFill>
                  <a:prstClr val="black"/>
                </a:solidFill>
                <a:latin typeface="Yu Gothic UI"/>
                <a:cs typeface="Yu Gothic UI"/>
              </a:rPr>
              <a:t>　／　</a:t>
            </a:r>
            <a:r>
              <a:rPr kumimoji="1" sz="1400" b="1" spc="4" dirty="0" err="1">
                <a:solidFill>
                  <a:prstClr val="black"/>
                </a:solidFill>
                <a:latin typeface="Yu Gothic UI"/>
                <a:cs typeface="Yu Gothic UI"/>
              </a:rPr>
              <a:t>学生</a:t>
            </a:r>
            <a:r>
              <a:rPr kumimoji="1" sz="1400" b="1" spc="-17" dirty="0" err="1">
                <a:solidFill>
                  <a:prstClr val="black"/>
                </a:solidFill>
                <a:latin typeface="Yu Gothic UI"/>
                <a:cs typeface="Yu Gothic UI"/>
              </a:rPr>
              <a:t>無</a:t>
            </a:r>
            <a:r>
              <a:rPr kumimoji="1" sz="1400" b="1" spc="4" dirty="0" err="1">
                <a:solidFill>
                  <a:prstClr val="black"/>
                </a:solidFill>
                <a:latin typeface="Yu Gothic UI"/>
                <a:cs typeface="Yu Gothic UI"/>
              </a:rPr>
              <a:t>料（</a:t>
            </a:r>
            <a:r>
              <a:rPr kumimoji="1" sz="1400" b="1" spc="-17" dirty="0" err="1">
                <a:solidFill>
                  <a:prstClr val="black"/>
                </a:solidFill>
                <a:latin typeface="Yu Gothic UI"/>
                <a:cs typeface="Yu Gothic UI"/>
              </a:rPr>
              <a:t>要</a:t>
            </a:r>
            <a:r>
              <a:rPr kumimoji="1" sz="1400" b="1" spc="4" dirty="0" err="1">
                <a:solidFill>
                  <a:prstClr val="black"/>
                </a:solidFill>
                <a:latin typeface="Yu Gothic UI"/>
                <a:cs typeface="Yu Gothic UI"/>
              </a:rPr>
              <a:t>学生証</a:t>
            </a:r>
            <a:r>
              <a:rPr kumimoji="1" sz="1400" b="1" spc="4" dirty="0">
                <a:solidFill>
                  <a:prstClr val="black"/>
                </a:solidFill>
                <a:latin typeface="Yu Gothic UI"/>
                <a:cs typeface="Yu Gothic UI"/>
              </a:rPr>
              <a:t>）</a:t>
            </a:r>
            <a:endParaRPr kumimoji="1" sz="1400" dirty="0">
              <a:solidFill>
                <a:prstClr val="black"/>
              </a:solidFill>
              <a:latin typeface="Yu Gothic UI"/>
              <a:cs typeface="Yu Gothic UI"/>
            </a:endParaRPr>
          </a:p>
          <a:p>
            <a:pPr defTabSz="781903">
              <a:spcBef>
                <a:spcPts val="4"/>
              </a:spcBef>
            </a:pPr>
            <a:endParaRPr kumimoji="1" sz="641" dirty="0">
              <a:solidFill>
                <a:prstClr val="black"/>
              </a:solidFill>
              <a:latin typeface="Yu Gothic UI"/>
              <a:cs typeface="Yu Gothic UI"/>
            </a:endParaRPr>
          </a:p>
          <a:p>
            <a:pPr marL="10860" defTabSz="781903"/>
            <a:r>
              <a:rPr kumimoji="1" lang="ja-JP" altLang="en-US" sz="941" dirty="0">
                <a:solidFill>
                  <a:prstClr val="black"/>
                </a:solidFill>
                <a:latin typeface="MS Gothic"/>
                <a:cs typeface="MS Gothic"/>
              </a:rPr>
              <a:t>　　　　　　　　　　　　　　　　</a:t>
            </a:r>
            <a:r>
              <a:rPr kumimoji="1" sz="941" dirty="0">
                <a:solidFill>
                  <a:prstClr val="black"/>
                </a:solidFill>
                <a:latin typeface="MS Gothic"/>
                <a:cs typeface="MS Gothic"/>
              </a:rPr>
              <a:t>聴講ご希望の方</a:t>
            </a:r>
            <a:r>
              <a:rPr kumimoji="1" sz="941" spc="-21" dirty="0">
                <a:solidFill>
                  <a:prstClr val="black"/>
                </a:solidFill>
                <a:latin typeface="MS Gothic"/>
                <a:cs typeface="MS Gothic"/>
              </a:rPr>
              <a:t>は</a:t>
            </a:r>
            <a:r>
              <a:rPr kumimoji="1" sz="941" dirty="0">
                <a:solidFill>
                  <a:prstClr val="black"/>
                </a:solidFill>
                <a:latin typeface="MS Gothic"/>
                <a:cs typeface="MS Gothic"/>
              </a:rPr>
              <a:t>下記事項ご</a:t>
            </a:r>
            <a:r>
              <a:rPr kumimoji="1" sz="941" spc="-21" dirty="0">
                <a:solidFill>
                  <a:prstClr val="black"/>
                </a:solidFill>
                <a:latin typeface="MS Gothic"/>
                <a:cs typeface="MS Gothic"/>
              </a:rPr>
              <a:t>記</a:t>
            </a:r>
            <a:r>
              <a:rPr kumimoji="1" sz="941" dirty="0">
                <a:solidFill>
                  <a:prstClr val="black"/>
                </a:solidFill>
                <a:latin typeface="MS Gothic"/>
                <a:cs typeface="MS Gothic"/>
              </a:rPr>
              <a:t>載の上、</a:t>
            </a:r>
            <a:r>
              <a:rPr kumimoji="1" sz="941" u="sng" spc="-4" dirty="0">
                <a:solidFill>
                  <a:srgbClr val="0000FF"/>
                </a:solidFill>
                <a:uFill>
                  <a:solidFill>
                    <a:srgbClr val="0000FF"/>
                  </a:solidFill>
                </a:uFill>
                <a:latin typeface="MS Gothic"/>
                <a:cs typeface="MS Gothic"/>
                <a:hlinkClick r:id="rId2"/>
              </a:rPr>
              <a:t>oaaa@deluxe.ocn.ne.jp</a:t>
            </a:r>
            <a:r>
              <a:rPr kumimoji="1" sz="941" spc="111" dirty="0">
                <a:solidFill>
                  <a:srgbClr val="0000FF"/>
                </a:solidFill>
                <a:latin typeface="MS Gothic"/>
                <a:cs typeface="MS Gothic"/>
                <a:hlinkClick r:id="rId2"/>
              </a:rPr>
              <a:t> </a:t>
            </a:r>
            <a:r>
              <a:rPr kumimoji="1" sz="941" spc="-21" dirty="0">
                <a:solidFill>
                  <a:prstClr val="black"/>
                </a:solidFill>
                <a:latin typeface="MS Gothic"/>
                <a:cs typeface="MS Gothic"/>
              </a:rPr>
              <a:t>に</a:t>
            </a:r>
            <a:r>
              <a:rPr kumimoji="1" sz="941" dirty="0">
                <a:solidFill>
                  <a:prstClr val="black"/>
                </a:solidFill>
                <a:latin typeface="MS Gothic"/>
                <a:cs typeface="MS Gothic"/>
              </a:rPr>
              <a:t>メール添付</a:t>
            </a:r>
            <a:r>
              <a:rPr kumimoji="1" sz="941" spc="-21" dirty="0">
                <a:solidFill>
                  <a:prstClr val="black"/>
                </a:solidFill>
                <a:latin typeface="MS Gothic"/>
                <a:cs typeface="MS Gothic"/>
              </a:rPr>
              <a:t>で</a:t>
            </a:r>
            <a:r>
              <a:rPr kumimoji="1" sz="941" dirty="0">
                <a:solidFill>
                  <a:prstClr val="black"/>
                </a:solidFill>
                <a:latin typeface="MS Gothic"/>
                <a:cs typeface="MS Gothic"/>
              </a:rPr>
              <a:t>送付いただ</a:t>
            </a:r>
            <a:r>
              <a:rPr kumimoji="1" sz="941" spc="-21" dirty="0">
                <a:solidFill>
                  <a:prstClr val="black"/>
                </a:solidFill>
                <a:latin typeface="MS Gothic"/>
                <a:cs typeface="MS Gothic"/>
              </a:rPr>
              <a:t>く</a:t>
            </a:r>
            <a:r>
              <a:rPr kumimoji="1" sz="941" dirty="0">
                <a:solidFill>
                  <a:prstClr val="black"/>
                </a:solidFill>
                <a:latin typeface="MS Gothic"/>
                <a:cs typeface="MS Gothic"/>
              </a:rPr>
              <a:t>か</a:t>
            </a:r>
          </a:p>
          <a:p>
            <a:pPr marL="10860" defTabSz="781903">
              <a:spcBef>
                <a:spcPts val="410"/>
              </a:spcBef>
            </a:pPr>
            <a:r>
              <a:rPr kumimoji="1" lang="ja-JP" altLang="en-US" sz="941" dirty="0">
                <a:solidFill>
                  <a:prstClr val="black"/>
                </a:solidFill>
                <a:latin typeface="MS Gothic"/>
                <a:cs typeface="MS Gothic"/>
              </a:rPr>
              <a:t>　　　　　　　　　　　　　　　</a:t>
            </a:r>
            <a:r>
              <a:rPr kumimoji="1" sz="941" dirty="0">
                <a:solidFill>
                  <a:prstClr val="black"/>
                </a:solidFill>
                <a:latin typeface="MS Gothic"/>
                <a:cs typeface="MS Gothic"/>
              </a:rPr>
              <a:t>（必要事項の直</a:t>
            </a:r>
            <a:r>
              <a:rPr kumimoji="1" sz="941" spc="-21" dirty="0">
                <a:solidFill>
                  <a:prstClr val="black"/>
                </a:solidFill>
                <a:latin typeface="MS Gothic"/>
                <a:cs typeface="MS Gothic"/>
              </a:rPr>
              <a:t>入</a:t>
            </a:r>
            <a:r>
              <a:rPr kumimoji="1" sz="941" dirty="0">
                <a:solidFill>
                  <a:prstClr val="black"/>
                </a:solidFill>
                <a:latin typeface="MS Gothic"/>
                <a:cs typeface="MS Gothic"/>
              </a:rPr>
              <a:t>力返信でも</a:t>
            </a:r>
            <a:r>
              <a:rPr kumimoji="1" sz="941" spc="-21" dirty="0">
                <a:solidFill>
                  <a:prstClr val="black"/>
                </a:solidFill>
                <a:latin typeface="MS Gothic"/>
                <a:cs typeface="MS Gothic"/>
              </a:rPr>
              <a:t>可</a:t>
            </a:r>
            <a:r>
              <a:rPr kumimoji="1" sz="941" spc="-475" dirty="0">
                <a:solidFill>
                  <a:prstClr val="black"/>
                </a:solidFill>
                <a:latin typeface="MS Gothic"/>
                <a:cs typeface="MS Gothic"/>
              </a:rPr>
              <a:t>）</a:t>
            </a:r>
            <a:r>
              <a:rPr kumimoji="1" sz="941" dirty="0">
                <a:solidFill>
                  <a:prstClr val="black"/>
                </a:solidFill>
                <a:latin typeface="MS Gothic"/>
                <a:cs typeface="MS Gothic"/>
              </a:rPr>
              <a:t>、もしく</a:t>
            </a:r>
            <a:r>
              <a:rPr kumimoji="1" sz="941" spc="-21" dirty="0">
                <a:solidFill>
                  <a:prstClr val="black"/>
                </a:solidFill>
                <a:latin typeface="MS Gothic"/>
                <a:cs typeface="MS Gothic"/>
              </a:rPr>
              <a:t>は</a:t>
            </a:r>
            <a:r>
              <a:rPr kumimoji="1" sz="941" dirty="0">
                <a:solidFill>
                  <a:prstClr val="black"/>
                </a:solidFill>
                <a:latin typeface="MS Gothic"/>
                <a:cs typeface="MS Gothic"/>
              </a:rPr>
              <a:t>、</a:t>
            </a:r>
            <a:r>
              <a:rPr kumimoji="1" sz="941" b="1" u="sng" spc="-9" dirty="0">
                <a:solidFill>
                  <a:prstClr val="black"/>
                </a:solidFill>
                <a:uFill>
                  <a:solidFill>
                    <a:srgbClr val="000000"/>
                  </a:solidFill>
                </a:uFill>
                <a:latin typeface="Yu Gothic UI"/>
                <a:cs typeface="Yu Gothic UI"/>
              </a:rPr>
              <a:t>FAX(06-6443-5218)</a:t>
            </a:r>
            <a:r>
              <a:rPr kumimoji="1" sz="941" dirty="0">
                <a:solidFill>
                  <a:prstClr val="black"/>
                </a:solidFill>
                <a:latin typeface="MS Gothic"/>
                <a:cs typeface="MS Gothic"/>
              </a:rPr>
              <a:t>でお申</a:t>
            </a:r>
            <a:r>
              <a:rPr kumimoji="1" sz="941" spc="-21" dirty="0">
                <a:solidFill>
                  <a:prstClr val="black"/>
                </a:solidFill>
                <a:latin typeface="MS Gothic"/>
                <a:cs typeface="MS Gothic"/>
              </a:rPr>
              <a:t>し</a:t>
            </a:r>
            <a:r>
              <a:rPr kumimoji="1" sz="941" dirty="0">
                <a:solidFill>
                  <a:prstClr val="black"/>
                </a:solidFill>
                <a:latin typeface="MS Gothic"/>
                <a:cs typeface="MS Gothic"/>
              </a:rPr>
              <a:t>込み下さい。</a:t>
            </a:r>
          </a:p>
        </p:txBody>
      </p:sp>
      <p:graphicFrame>
        <p:nvGraphicFramePr>
          <p:cNvPr id="3" name="object 3"/>
          <p:cNvGraphicFramePr>
            <a:graphicFrameLocks noGrp="1"/>
          </p:cNvGraphicFramePr>
          <p:nvPr/>
        </p:nvGraphicFramePr>
        <p:xfrm>
          <a:off x="636322" y="2124730"/>
          <a:ext cx="5376715" cy="2377765"/>
        </p:xfrm>
        <a:graphic>
          <a:graphicData uri="http://schemas.openxmlformats.org/drawingml/2006/table">
            <a:tbl>
              <a:tblPr firstRow="1" bandRow="1">
                <a:tableStyleId>{2D5ABB26-0587-4C30-8999-92F81FD0307C}</a:tableStyleId>
              </a:tblPr>
              <a:tblGrid>
                <a:gridCol w="5376715">
                  <a:extLst>
                    <a:ext uri="{9D8B030D-6E8A-4147-A177-3AD203B41FA5}">
                      <a16:colId xmlns:a16="http://schemas.microsoft.com/office/drawing/2014/main" val="20000"/>
                    </a:ext>
                  </a:extLst>
                </a:gridCol>
              </a:tblGrid>
              <a:tr h="396385">
                <a:tc>
                  <a:txBody>
                    <a:bodyPr/>
                    <a:lstStyle/>
                    <a:p>
                      <a:pPr marL="66675">
                        <a:lnSpc>
                          <a:spcPct val="100000"/>
                        </a:lnSpc>
                        <a:spcBef>
                          <a:spcPts val="270"/>
                        </a:spcBef>
                      </a:pPr>
                      <a:r>
                        <a:rPr sz="900" dirty="0">
                          <a:latin typeface="MS Gothic"/>
                          <a:cs typeface="MS Gothic"/>
                        </a:rPr>
                        <a:t>会社名・</a:t>
                      </a:r>
                      <a:r>
                        <a:rPr sz="900" spc="-25" dirty="0">
                          <a:latin typeface="MS Gothic"/>
                          <a:cs typeface="MS Gothic"/>
                        </a:rPr>
                        <a:t>学</a:t>
                      </a:r>
                      <a:r>
                        <a:rPr sz="900" dirty="0">
                          <a:latin typeface="MS Gothic"/>
                          <a:cs typeface="MS Gothic"/>
                        </a:rPr>
                        <a:t>校名</a:t>
                      </a:r>
                    </a:p>
                  </a:txBody>
                  <a:tcPr marL="0" marR="0" marT="293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96168">
                <a:tc>
                  <a:txBody>
                    <a:bodyPr/>
                    <a:lstStyle/>
                    <a:p>
                      <a:pPr marL="66675">
                        <a:lnSpc>
                          <a:spcPct val="100000"/>
                        </a:lnSpc>
                        <a:spcBef>
                          <a:spcPts val="270"/>
                        </a:spcBef>
                        <a:tabLst>
                          <a:tab pos="1935480" algn="l"/>
                          <a:tab pos="4469765" algn="l"/>
                        </a:tabLst>
                      </a:pPr>
                      <a:r>
                        <a:rPr sz="900" dirty="0">
                          <a:latin typeface="MS Gothic"/>
                          <a:cs typeface="MS Gothic"/>
                        </a:rPr>
                        <a:t>お名前	部署</a:t>
                      </a:r>
                      <a:r>
                        <a:rPr sz="900" spc="-25" dirty="0">
                          <a:latin typeface="MS Gothic"/>
                          <a:cs typeface="MS Gothic"/>
                        </a:rPr>
                        <a:t>名</a:t>
                      </a:r>
                      <a:r>
                        <a:rPr sz="900" dirty="0">
                          <a:latin typeface="MS Gothic"/>
                          <a:cs typeface="MS Gothic"/>
                        </a:rPr>
                        <a:t>・学部名	電話</a:t>
                      </a:r>
                      <a:endParaRPr sz="900">
                        <a:latin typeface="MS Gothic"/>
                        <a:cs typeface="MS Gothic"/>
                      </a:endParaRPr>
                    </a:p>
                  </a:txBody>
                  <a:tcPr marL="0" marR="0" marT="293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96493">
                <a:tc>
                  <a:txBody>
                    <a:bodyPr/>
                    <a:lstStyle/>
                    <a:p>
                      <a:pPr marL="66675">
                        <a:lnSpc>
                          <a:spcPct val="100000"/>
                        </a:lnSpc>
                        <a:spcBef>
                          <a:spcPts val="270"/>
                        </a:spcBef>
                        <a:tabLst>
                          <a:tab pos="1935480" algn="l"/>
                          <a:tab pos="4469765" algn="l"/>
                        </a:tabLst>
                      </a:pPr>
                      <a:r>
                        <a:rPr sz="900" dirty="0">
                          <a:latin typeface="MS Gothic"/>
                          <a:cs typeface="MS Gothic"/>
                        </a:rPr>
                        <a:t>お名前	部署</a:t>
                      </a:r>
                      <a:r>
                        <a:rPr sz="900" spc="-25" dirty="0">
                          <a:latin typeface="MS Gothic"/>
                          <a:cs typeface="MS Gothic"/>
                        </a:rPr>
                        <a:t>名</a:t>
                      </a:r>
                      <a:r>
                        <a:rPr sz="900" dirty="0">
                          <a:latin typeface="MS Gothic"/>
                          <a:cs typeface="MS Gothic"/>
                        </a:rPr>
                        <a:t>・学部名	電話</a:t>
                      </a:r>
                      <a:endParaRPr sz="900">
                        <a:latin typeface="MS Gothic"/>
                        <a:cs typeface="MS Gothic"/>
                      </a:endParaRPr>
                    </a:p>
                  </a:txBody>
                  <a:tcPr marL="0" marR="0" marT="293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96167">
                <a:tc>
                  <a:txBody>
                    <a:bodyPr/>
                    <a:lstStyle/>
                    <a:p>
                      <a:pPr marL="66675">
                        <a:lnSpc>
                          <a:spcPct val="100000"/>
                        </a:lnSpc>
                        <a:spcBef>
                          <a:spcPts val="270"/>
                        </a:spcBef>
                        <a:tabLst>
                          <a:tab pos="1935480" algn="l"/>
                          <a:tab pos="4469765" algn="l"/>
                        </a:tabLst>
                      </a:pPr>
                      <a:r>
                        <a:rPr sz="900" dirty="0">
                          <a:latin typeface="MS Gothic"/>
                          <a:cs typeface="MS Gothic"/>
                        </a:rPr>
                        <a:t>お名前	部署</a:t>
                      </a:r>
                      <a:r>
                        <a:rPr sz="900" spc="-25" dirty="0">
                          <a:latin typeface="MS Gothic"/>
                          <a:cs typeface="MS Gothic"/>
                        </a:rPr>
                        <a:t>名</a:t>
                      </a:r>
                      <a:r>
                        <a:rPr sz="900" dirty="0">
                          <a:latin typeface="MS Gothic"/>
                          <a:cs typeface="MS Gothic"/>
                        </a:rPr>
                        <a:t>・学部名	電話</a:t>
                      </a:r>
                      <a:endParaRPr sz="900">
                        <a:latin typeface="MS Gothic"/>
                        <a:cs typeface="MS Gothic"/>
                      </a:endParaRPr>
                    </a:p>
                  </a:txBody>
                  <a:tcPr marL="0" marR="0" marT="293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396385">
                <a:tc>
                  <a:txBody>
                    <a:bodyPr/>
                    <a:lstStyle/>
                    <a:p>
                      <a:pPr marL="66675">
                        <a:lnSpc>
                          <a:spcPct val="100000"/>
                        </a:lnSpc>
                        <a:spcBef>
                          <a:spcPts val="270"/>
                        </a:spcBef>
                        <a:tabLst>
                          <a:tab pos="1935480" algn="l"/>
                          <a:tab pos="4469765" algn="l"/>
                        </a:tabLst>
                      </a:pPr>
                      <a:r>
                        <a:rPr sz="900" dirty="0">
                          <a:latin typeface="MS Gothic"/>
                          <a:cs typeface="MS Gothic"/>
                        </a:rPr>
                        <a:t>お名前	部署</a:t>
                      </a:r>
                      <a:r>
                        <a:rPr sz="900" spc="-25" dirty="0">
                          <a:latin typeface="MS Gothic"/>
                          <a:cs typeface="MS Gothic"/>
                        </a:rPr>
                        <a:t>名</a:t>
                      </a:r>
                      <a:r>
                        <a:rPr sz="900" dirty="0">
                          <a:latin typeface="MS Gothic"/>
                          <a:cs typeface="MS Gothic"/>
                        </a:rPr>
                        <a:t>・学部名	電話</a:t>
                      </a:r>
                      <a:endParaRPr sz="900">
                        <a:latin typeface="MS Gothic"/>
                        <a:cs typeface="MS Gothic"/>
                      </a:endParaRPr>
                    </a:p>
                  </a:txBody>
                  <a:tcPr marL="0" marR="0" marT="293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396167">
                <a:tc>
                  <a:txBody>
                    <a:bodyPr/>
                    <a:lstStyle/>
                    <a:p>
                      <a:pPr marL="66675">
                        <a:lnSpc>
                          <a:spcPct val="100000"/>
                        </a:lnSpc>
                        <a:spcBef>
                          <a:spcPts val="270"/>
                        </a:spcBef>
                        <a:tabLst>
                          <a:tab pos="1935480" algn="l"/>
                          <a:tab pos="4469765" algn="l"/>
                        </a:tabLst>
                      </a:pPr>
                      <a:r>
                        <a:rPr sz="900" dirty="0">
                          <a:latin typeface="MS Gothic"/>
                          <a:cs typeface="MS Gothic"/>
                        </a:rPr>
                        <a:t>お名前	部署</a:t>
                      </a:r>
                      <a:r>
                        <a:rPr sz="900" spc="-25" dirty="0">
                          <a:latin typeface="MS Gothic"/>
                          <a:cs typeface="MS Gothic"/>
                        </a:rPr>
                        <a:t>名</a:t>
                      </a:r>
                      <a:r>
                        <a:rPr sz="900" dirty="0">
                          <a:latin typeface="MS Gothic"/>
                          <a:cs typeface="MS Gothic"/>
                        </a:rPr>
                        <a:t>・学部名	電話</a:t>
                      </a:r>
                    </a:p>
                  </a:txBody>
                  <a:tcPr marL="0" marR="0" marT="293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object 4"/>
          <p:cNvSpPr txBox="1"/>
          <p:nvPr/>
        </p:nvSpPr>
        <p:spPr>
          <a:xfrm>
            <a:off x="880886" y="4468700"/>
            <a:ext cx="5406580" cy="1081509"/>
          </a:xfrm>
          <a:prstGeom prst="rect">
            <a:avLst/>
          </a:prstGeom>
        </p:spPr>
        <p:txBody>
          <a:bodyPr vert="horz" wrap="square" lIns="0" tIns="62987" rIns="0" bIns="0" rtlCol="0">
            <a:spAutoFit/>
          </a:bodyPr>
          <a:lstStyle/>
          <a:p>
            <a:pPr marL="2928336" defTabSz="781903">
              <a:spcBef>
                <a:spcPts val="496"/>
              </a:spcBef>
              <a:tabLst>
                <a:tab pos="4125084" algn="l"/>
              </a:tabLst>
            </a:pPr>
            <a:r>
              <a:rPr kumimoji="1" sz="941" dirty="0">
                <a:solidFill>
                  <a:prstClr val="black"/>
                </a:solidFill>
                <a:latin typeface="MS Gothic"/>
                <a:cs typeface="MS Gothic"/>
              </a:rPr>
              <a:t>※お問い合わせ</a:t>
            </a:r>
            <a:r>
              <a:rPr kumimoji="1" sz="941" spc="-21" dirty="0">
                <a:solidFill>
                  <a:prstClr val="black"/>
                </a:solidFill>
                <a:latin typeface="MS Gothic"/>
                <a:cs typeface="MS Gothic"/>
              </a:rPr>
              <a:t>電</a:t>
            </a:r>
            <a:r>
              <a:rPr kumimoji="1" sz="941" dirty="0">
                <a:solidFill>
                  <a:prstClr val="black"/>
                </a:solidFill>
                <a:latin typeface="MS Gothic"/>
                <a:cs typeface="MS Gothic"/>
              </a:rPr>
              <a:t>話	</a:t>
            </a:r>
            <a:r>
              <a:rPr kumimoji="1" sz="941" spc="-4" dirty="0">
                <a:solidFill>
                  <a:prstClr val="black"/>
                </a:solidFill>
                <a:latin typeface="MS Gothic"/>
                <a:cs typeface="MS Gothic"/>
              </a:rPr>
              <a:t>06-6443-396</a:t>
            </a:r>
            <a:r>
              <a:rPr kumimoji="1" lang="en-US" sz="941" spc="-4" dirty="0">
                <a:solidFill>
                  <a:prstClr val="black"/>
                </a:solidFill>
                <a:latin typeface="MS Gothic"/>
                <a:cs typeface="MS Gothic"/>
              </a:rPr>
              <a:t>0</a:t>
            </a:r>
            <a:endParaRPr kumimoji="1" sz="941" dirty="0">
              <a:solidFill>
                <a:prstClr val="black"/>
              </a:solidFill>
              <a:latin typeface="MS Gothic"/>
              <a:cs typeface="MS Gothic"/>
            </a:endParaRPr>
          </a:p>
          <a:p>
            <a:pPr marL="172670" indent="-121086" defTabSz="781903">
              <a:spcBef>
                <a:spcPts val="410"/>
              </a:spcBef>
              <a:buSzPct val="90909"/>
              <a:buFontTx/>
              <a:buChar char="◆"/>
              <a:tabLst>
                <a:tab pos="173213" algn="l"/>
              </a:tabLst>
            </a:pPr>
            <a:r>
              <a:rPr kumimoji="1" sz="1100" dirty="0" err="1">
                <a:solidFill>
                  <a:prstClr val="black"/>
                </a:solidFill>
                <a:latin typeface="MS Gothic"/>
                <a:cs typeface="MS Gothic"/>
              </a:rPr>
              <a:t>定員</a:t>
            </a:r>
            <a:r>
              <a:rPr kumimoji="1" lang="ja-JP" altLang="en-US" sz="1100" dirty="0">
                <a:solidFill>
                  <a:prstClr val="black"/>
                </a:solidFill>
                <a:latin typeface="MS Gothic"/>
                <a:cs typeface="MS Gothic"/>
              </a:rPr>
              <a:t>（</a:t>
            </a:r>
            <a:r>
              <a:rPr kumimoji="1" lang="en-US" altLang="ja-JP" sz="1100" dirty="0">
                <a:solidFill>
                  <a:prstClr val="black"/>
                </a:solidFill>
                <a:latin typeface="MS Gothic"/>
                <a:cs typeface="MS Gothic"/>
              </a:rPr>
              <a:t>130</a:t>
            </a:r>
            <a:r>
              <a:rPr kumimoji="1" lang="ja-JP" altLang="en-US" sz="1100" dirty="0">
                <a:solidFill>
                  <a:prstClr val="black"/>
                </a:solidFill>
                <a:latin typeface="MS Gothic"/>
                <a:cs typeface="MS Gothic"/>
              </a:rPr>
              <a:t>名）</a:t>
            </a:r>
            <a:r>
              <a:rPr kumimoji="1" sz="1100" dirty="0" err="1">
                <a:solidFill>
                  <a:prstClr val="black"/>
                </a:solidFill>
                <a:latin typeface="MS Gothic"/>
                <a:cs typeface="MS Gothic"/>
              </a:rPr>
              <a:t>になり次</a:t>
            </a:r>
            <a:r>
              <a:rPr kumimoji="1" sz="1100" spc="-21" dirty="0" err="1">
                <a:solidFill>
                  <a:prstClr val="black"/>
                </a:solidFill>
                <a:latin typeface="MS Gothic"/>
                <a:cs typeface="MS Gothic"/>
              </a:rPr>
              <a:t>第</a:t>
            </a:r>
            <a:r>
              <a:rPr kumimoji="1" sz="1100" dirty="0" err="1">
                <a:solidFill>
                  <a:prstClr val="black"/>
                </a:solidFill>
                <a:latin typeface="MS Gothic"/>
                <a:cs typeface="MS Gothic"/>
              </a:rPr>
              <a:t>締め切らせ</a:t>
            </a:r>
            <a:r>
              <a:rPr kumimoji="1" sz="1100" spc="-21" dirty="0" err="1">
                <a:solidFill>
                  <a:prstClr val="black"/>
                </a:solidFill>
                <a:latin typeface="MS Gothic"/>
                <a:cs typeface="MS Gothic"/>
              </a:rPr>
              <a:t>て</a:t>
            </a:r>
            <a:r>
              <a:rPr kumimoji="1" sz="1100" dirty="0" err="1">
                <a:solidFill>
                  <a:prstClr val="black"/>
                </a:solidFill>
                <a:latin typeface="MS Gothic"/>
                <a:cs typeface="MS Gothic"/>
              </a:rPr>
              <a:t>いただきま</a:t>
            </a:r>
            <a:r>
              <a:rPr kumimoji="1" sz="1100" spc="-21" dirty="0" err="1">
                <a:solidFill>
                  <a:prstClr val="black"/>
                </a:solidFill>
                <a:latin typeface="MS Gothic"/>
                <a:cs typeface="MS Gothic"/>
              </a:rPr>
              <a:t>す</a:t>
            </a:r>
            <a:r>
              <a:rPr kumimoji="1" sz="1100" dirty="0">
                <a:solidFill>
                  <a:prstClr val="black"/>
                </a:solidFill>
                <a:latin typeface="MS Gothic"/>
                <a:cs typeface="MS Gothic"/>
              </a:rPr>
              <a:t>。</a:t>
            </a:r>
          </a:p>
          <a:p>
            <a:pPr marL="172127" defTabSz="781903">
              <a:spcBef>
                <a:spcPts val="410"/>
              </a:spcBef>
            </a:pPr>
            <a:r>
              <a:rPr kumimoji="1" sz="1100" dirty="0" err="1">
                <a:solidFill>
                  <a:prstClr val="black"/>
                </a:solidFill>
                <a:latin typeface="MS Gothic"/>
                <a:cs typeface="MS Gothic"/>
              </a:rPr>
              <a:t>定員をオーバー</a:t>
            </a:r>
            <a:r>
              <a:rPr kumimoji="1" sz="1100" spc="-21" dirty="0" err="1">
                <a:solidFill>
                  <a:prstClr val="black"/>
                </a:solidFill>
                <a:latin typeface="MS Gothic"/>
                <a:cs typeface="MS Gothic"/>
              </a:rPr>
              <a:t>し</a:t>
            </a:r>
            <a:r>
              <a:rPr kumimoji="1" sz="1100" dirty="0" err="1">
                <a:solidFill>
                  <a:prstClr val="black"/>
                </a:solidFill>
                <a:latin typeface="MS Gothic"/>
                <a:cs typeface="MS Gothic"/>
              </a:rPr>
              <a:t>たときのみ</a:t>
            </a:r>
            <a:r>
              <a:rPr kumimoji="1" sz="1100" spc="-21" dirty="0" err="1">
                <a:solidFill>
                  <a:prstClr val="black"/>
                </a:solidFill>
                <a:latin typeface="MS Gothic"/>
                <a:cs typeface="MS Gothic"/>
              </a:rPr>
              <a:t>ご</a:t>
            </a:r>
            <a:r>
              <a:rPr kumimoji="1" sz="1100" dirty="0" err="1">
                <a:solidFill>
                  <a:prstClr val="black"/>
                </a:solidFill>
                <a:latin typeface="MS Gothic"/>
                <a:cs typeface="MS Gothic"/>
              </a:rPr>
              <a:t>連絡させて</a:t>
            </a:r>
            <a:r>
              <a:rPr kumimoji="1" sz="1100" spc="-21" dirty="0" err="1">
                <a:solidFill>
                  <a:prstClr val="black"/>
                </a:solidFill>
                <a:latin typeface="MS Gothic"/>
                <a:cs typeface="MS Gothic"/>
              </a:rPr>
              <a:t>い</a:t>
            </a:r>
            <a:r>
              <a:rPr kumimoji="1" sz="1100" dirty="0" err="1">
                <a:solidFill>
                  <a:prstClr val="black"/>
                </a:solidFill>
                <a:latin typeface="MS Gothic"/>
                <a:cs typeface="MS Gothic"/>
              </a:rPr>
              <a:t>た</a:t>
            </a:r>
            <a:r>
              <a:rPr kumimoji="1" sz="1100" spc="-21" dirty="0" err="1">
                <a:solidFill>
                  <a:prstClr val="black"/>
                </a:solidFill>
                <a:latin typeface="MS Gothic"/>
                <a:cs typeface="MS Gothic"/>
              </a:rPr>
              <a:t>だ</a:t>
            </a:r>
            <a:r>
              <a:rPr kumimoji="1" sz="1100" dirty="0" err="1">
                <a:solidFill>
                  <a:prstClr val="black"/>
                </a:solidFill>
                <a:latin typeface="MS Gothic"/>
                <a:cs typeface="MS Gothic"/>
              </a:rPr>
              <a:t>きます</a:t>
            </a:r>
            <a:r>
              <a:rPr kumimoji="1" sz="1100" dirty="0">
                <a:solidFill>
                  <a:prstClr val="black"/>
                </a:solidFill>
                <a:latin typeface="MS Gothic"/>
                <a:cs typeface="MS Gothic"/>
              </a:rPr>
              <a:t>。</a:t>
            </a:r>
            <a:endParaRPr kumimoji="1" lang="en-US" sz="1100" dirty="0">
              <a:solidFill>
                <a:prstClr val="black"/>
              </a:solidFill>
              <a:latin typeface="MS Gothic"/>
              <a:cs typeface="MS Gothic"/>
            </a:endParaRPr>
          </a:p>
          <a:p>
            <a:pPr marL="172127" defTabSz="781903">
              <a:spcBef>
                <a:spcPts val="410"/>
              </a:spcBef>
            </a:pPr>
            <a:endParaRPr kumimoji="1" sz="1197" dirty="0">
              <a:solidFill>
                <a:prstClr val="black"/>
              </a:solidFill>
              <a:latin typeface="MS Gothic"/>
              <a:cs typeface="MS Gothic"/>
            </a:endParaRPr>
          </a:p>
          <a:p>
            <a:pPr marL="10859" marR="4344" defTabSz="781903">
              <a:lnSpc>
                <a:spcPct val="136400"/>
              </a:lnSpc>
              <a:buSzPct val="90909"/>
              <a:tabLst>
                <a:tab pos="131403" algn="l"/>
              </a:tabLst>
            </a:pPr>
            <a:r>
              <a:rPr kumimoji="1" lang="ja-JP" altLang="en-US" sz="1100" dirty="0">
                <a:solidFill>
                  <a:prstClr val="black"/>
                </a:solidFill>
                <a:latin typeface="MS Gothic"/>
                <a:cs typeface="MS Gothic"/>
              </a:rPr>
              <a:t>◆発熱等、体調不良のある方は来場をご遠慮くださいますようお願いいたします。</a:t>
            </a:r>
            <a:endParaRPr kumimoji="1" sz="1100" dirty="0">
              <a:solidFill>
                <a:prstClr val="black"/>
              </a:solidFill>
              <a:latin typeface="MS Gothic"/>
              <a:cs typeface="MS Gothic"/>
            </a:endParaRPr>
          </a:p>
        </p:txBody>
      </p:sp>
      <p:sp>
        <p:nvSpPr>
          <p:cNvPr id="5" name="object 5"/>
          <p:cNvSpPr txBox="1"/>
          <p:nvPr/>
        </p:nvSpPr>
        <p:spPr>
          <a:xfrm>
            <a:off x="875466" y="5784985"/>
            <a:ext cx="1107429" cy="180791"/>
          </a:xfrm>
          <a:prstGeom prst="rect">
            <a:avLst/>
          </a:prstGeom>
        </p:spPr>
        <p:txBody>
          <a:bodyPr vert="horz" wrap="square" lIns="0" tIns="11403" rIns="0" bIns="0" rtlCol="0">
            <a:spAutoFit/>
          </a:bodyPr>
          <a:lstStyle/>
          <a:p>
            <a:pPr marL="10860" defTabSz="781903">
              <a:spcBef>
                <a:spcPts val="90"/>
              </a:spcBef>
            </a:pPr>
            <a:r>
              <a:rPr kumimoji="1" sz="1100" spc="4" dirty="0">
                <a:solidFill>
                  <a:prstClr val="black"/>
                </a:solidFill>
                <a:latin typeface="Yu Gothic UI"/>
                <a:cs typeface="Yu Gothic UI"/>
              </a:rPr>
              <a:t>（会場案</a:t>
            </a:r>
            <a:r>
              <a:rPr kumimoji="1" sz="1100" spc="-17" dirty="0">
                <a:solidFill>
                  <a:prstClr val="black"/>
                </a:solidFill>
                <a:latin typeface="Yu Gothic UI"/>
                <a:cs typeface="Yu Gothic UI"/>
              </a:rPr>
              <a:t>内</a:t>
            </a:r>
            <a:r>
              <a:rPr kumimoji="1" sz="1100" spc="4" dirty="0">
                <a:solidFill>
                  <a:prstClr val="black"/>
                </a:solidFill>
                <a:latin typeface="Yu Gothic UI"/>
                <a:cs typeface="Yu Gothic UI"/>
              </a:rPr>
              <a:t>図）</a:t>
            </a:r>
            <a:endParaRPr kumimoji="1" sz="1100" dirty="0">
              <a:solidFill>
                <a:prstClr val="black"/>
              </a:solidFill>
              <a:latin typeface="Yu Gothic UI"/>
              <a:cs typeface="Yu Gothic UI"/>
            </a:endParaRPr>
          </a:p>
        </p:txBody>
      </p:sp>
      <p:pic>
        <p:nvPicPr>
          <p:cNvPr id="10" name="図 9">
            <a:extLst>
              <a:ext uri="{FF2B5EF4-FFF2-40B4-BE49-F238E27FC236}">
                <a16:creationId xmlns:a16="http://schemas.microsoft.com/office/drawing/2014/main" id="{EB5B1147-54AE-3857-F4E0-632B7C35BECF}"/>
              </a:ext>
            </a:extLst>
          </p:cNvPr>
          <p:cNvPicPr>
            <a:picLocks noChangeAspect="1"/>
          </p:cNvPicPr>
          <p:nvPr/>
        </p:nvPicPr>
        <p:blipFill>
          <a:blip r:embed="rId3"/>
          <a:stretch>
            <a:fillRect/>
          </a:stretch>
        </p:blipFill>
        <p:spPr>
          <a:xfrm>
            <a:off x="1500931" y="6052856"/>
            <a:ext cx="3655510" cy="2946697"/>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243</TotalTime>
  <Words>611</Words>
  <Application>Microsoft Office PowerPoint</Application>
  <PresentationFormat>画面に合わせる (4:3)</PresentationFormat>
  <Paragraphs>55</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vt:i4>
      </vt:variant>
    </vt:vector>
  </HeadingPairs>
  <TitlesOfParts>
    <vt:vector size="11" baseType="lpstr">
      <vt:lpstr>MS PGothic</vt:lpstr>
      <vt:lpstr>MS Gothic</vt:lpstr>
      <vt:lpstr>Yu Gothic UI</vt:lpstr>
      <vt:lpstr>游ゴシック</vt:lpstr>
      <vt:lpstr>Arial</vt:lpstr>
      <vt:lpstr>Calibri</vt:lpstr>
      <vt:lpstr>Calibri Light</vt:lpstr>
      <vt:lpstr>Office テーマ</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一則 大広 人財推局 人財出向</dc:creator>
  <cp:lastModifiedBy>土橋 寿夫 大広 人財戦略 人付出休</cp:lastModifiedBy>
  <cp:revision>27</cp:revision>
  <cp:lastPrinted>2024-09-02T04:43:00Z</cp:lastPrinted>
  <dcterms:created xsi:type="dcterms:W3CDTF">2022-08-10T01:06:59Z</dcterms:created>
  <dcterms:modified xsi:type="dcterms:W3CDTF">2024-09-04T02:38:53Z</dcterms:modified>
</cp:coreProperties>
</file>